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94" r:id="rId11"/>
    <p:sldId id="265" r:id="rId12"/>
  </p:sldIdLst>
  <p:sldSz cx="12192000" cy="6858000"/>
  <p:notesSz cx="6873875" cy="100028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8679" cy="501879"/>
          </a:xfrm>
          <a:prstGeom prst="rect">
            <a:avLst/>
          </a:prstGeom>
        </p:spPr>
        <p:txBody>
          <a:bodyPr vert="horz" lIns="96451" tIns="48225" rIns="96451" bIns="48225" rtlCol="0"/>
          <a:lstStyle>
            <a:lvl1pPr algn="l">
              <a:defRPr sz="1300"/>
            </a:lvl1pPr>
          </a:lstStyle>
          <a:p>
            <a:endParaRPr lang="en-GB" dirty="0"/>
          </a:p>
        </p:txBody>
      </p:sp>
      <p:sp>
        <p:nvSpPr>
          <p:cNvPr id="3" name="Date Placeholder 2"/>
          <p:cNvSpPr>
            <a:spLocks noGrp="1"/>
          </p:cNvSpPr>
          <p:nvPr>
            <p:ph type="dt" idx="1"/>
          </p:nvPr>
        </p:nvSpPr>
        <p:spPr>
          <a:xfrm>
            <a:off x="3893606" y="1"/>
            <a:ext cx="2978679" cy="501879"/>
          </a:xfrm>
          <a:prstGeom prst="rect">
            <a:avLst/>
          </a:prstGeom>
        </p:spPr>
        <p:txBody>
          <a:bodyPr vert="horz" lIns="96451" tIns="48225" rIns="96451" bIns="48225" rtlCol="0"/>
          <a:lstStyle>
            <a:lvl1pPr algn="r">
              <a:defRPr sz="1300"/>
            </a:lvl1pPr>
          </a:lstStyle>
          <a:p>
            <a:fld id="{0B4D46B7-9274-45AC-BE7C-97BCCB66849B}" type="datetimeFigureOut">
              <a:rPr lang="en-GB" smtClean="0"/>
              <a:t>13/05/2024</a:t>
            </a:fld>
            <a:endParaRPr lang="en-GB" dirty="0"/>
          </a:p>
        </p:txBody>
      </p:sp>
      <p:sp>
        <p:nvSpPr>
          <p:cNvPr id="4" name="Slide Image Placeholder 3"/>
          <p:cNvSpPr>
            <a:spLocks noGrp="1" noRot="1" noChangeAspect="1"/>
          </p:cNvSpPr>
          <p:nvPr>
            <p:ph type="sldImg" idx="2"/>
          </p:nvPr>
        </p:nvSpPr>
        <p:spPr>
          <a:xfrm>
            <a:off x="438150" y="1250950"/>
            <a:ext cx="5997575" cy="3375025"/>
          </a:xfrm>
          <a:prstGeom prst="rect">
            <a:avLst/>
          </a:prstGeom>
          <a:noFill/>
          <a:ln w="12700">
            <a:solidFill>
              <a:prstClr val="black"/>
            </a:solidFill>
          </a:ln>
        </p:spPr>
        <p:txBody>
          <a:bodyPr vert="horz" lIns="96451" tIns="48225" rIns="96451" bIns="48225" rtlCol="0" anchor="ctr"/>
          <a:lstStyle/>
          <a:p>
            <a:endParaRPr lang="en-GB" dirty="0"/>
          </a:p>
        </p:txBody>
      </p:sp>
      <p:sp>
        <p:nvSpPr>
          <p:cNvPr id="5" name="Notes Placeholder 4"/>
          <p:cNvSpPr>
            <a:spLocks noGrp="1"/>
          </p:cNvSpPr>
          <p:nvPr>
            <p:ph type="body" sz="quarter" idx="3"/>
          </p:nvPr>
        </p:nvSpPr>
        <p:spPr>
          <a:xfrm>
            <a:off x="687388" y="4813867"/>
            <a:ext cx="5499100" cy="3938617"/>
          </a:xfrm>
          <a:prstGeom prst="rect">
            <a:avLst/>
          </a:prstGeom>
        </p:spPr>
        <p:txBody>
          <a:bodyPr vert="horz" lIns="96451" tIns="48225" rIns="96451" bIns="4822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500961"/>
            <a:ext cx="2978679" cy="501878"/>
          </a:xfrm>
          <a:prstGeom prst="rect">
            <a:avLst/>
          </a:prstGeom>
        </p:spPr>
        <p:txBody>
          <a:bodyPr vert="horz" lIns="96451" tIns="48225" rIns="96451" bIns="48225" rtlCol="0" anchor="b"/>
          <a:lstStyle>
            <a:lvl1pPr algn="l">
              <a:defRPr sz="1300"/>
            </a:lvl1pPr>
          </a:lstStyle>
          <a:p>
            <a:endParaRPr lang="en-GB" dirty="0"/>
          </a:p>
        </p:txBody>
      </p:sp>
      <p:sp>
        <p:nvSpPr>
          <p:cNvPr id="7" name="Slide Number Placeholder 6"/>
          <p:cNvSpPr>
            <a:spLocks noGrp="1"/>
          </p:cNvSpPr>
          <p:nvPr>
            <p:ph type="sldNum" sz="quarter" idx="5"/>
          </p:nvPr>
        </p:nvSpPr>
        <p:spPr>
          <a:xfrm>
            <a:off x="3893606" y="9500961"/>
            <a:ext cx="2978679" cy="501878"/>
          </a:xfrm>
          <a:prstGeom prst="rect">
            <a:avLst/>
          </a:prstGeom>
        </p:spPr>
        <p:txBody>
          <a:bodyPr vert="horz" lIns="96451" tIns="48225" rIns="96451" bIns="48225" rtlCol="0" anchor="b"/>
          <a:lstStyle>
            <a:lvl1pPr algn="r">
              <a:defRPr sz="1300"/>
            </a:lvl1pPr>
          </a:lstStyle>
          <a:p>
            <a:fld id="{F7824C2D-367E-4676-B97B-4873AF2F83EC}" type="slidenum">
              <a:rPr lang="en-GB" smtClean="0"/>
              <a:t>‹#›</a:t>
            </a:fld>
            <a:endParaRPr lang="en-GB" dirty="0"/>
          </a:p>
        </p:txBody>
      </p:sp>
    </p:spTree>
    <p:extLst>
      <p:ext uri="{BB962C8B-B14F-4D97-AF65-F5344CB8AC3E}">
        <p14:creationId xmlns:p14="http://schemas.microsoft.com/office/powerpoint/2010/main" val="264202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4ACA012E-88B6-47E1-9356-FEF0FACB7822}" type="datetimeFigureOut">
              <a:rPr lang="en-GB" smtClean="0"/>
              <a:t>13/05/2024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149F3EE-5D9B-4548-B124-58D24E92AA48}" type="slidenum">
              <a:rPr lang="en-GB" smtClean="0"/>
              <a:t>‹#›</a:t>
            </a:fld>
            <a:endParaRPr lang="en-GB" dirty="0"/>
          </a:p>
        </p:txBody>
      </p:sp>
    </p:spTree>
    <p:extLst>
      <p:ext uri="{BB962C8B-B14F-4D97-AF65-F5344CB8AC3E}">
        <p14:creationId xmlns:p14="http://schemas.microsoft.com/office/powerpoint/2010/main" val="3689027079"/>
      </p:ext>
    </p:extLst>
  </p:cSld>
  <p:clrMapOvr>
    <a:overrideClrMapping bg1="dk1" tx1="lt1" bg2="dk2" tx2="lt2" accent1="accent1" accent2="accent2" accent3="accent3" accent4="accent4" accent5="accent5" accent6="accent6" hlink="hlink" folHlink="folHlink"/>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CA012E-88B6-47E1-9356-FEF0FACB7822}" type="datetimeFigureOut">
              <a:rPr lang="en-GB" smtClean="0"/>
              <a:t>13/05/2024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149F3EE-5D9B-4548-B124-58D24E92AA48}" type="slidenum">
              <a:rPr lang="en-GB" smtClean="0"/>
              <a:t>‹#›</a:t>
            </a:fld>
            <a:endParaRPr lang="en-GB" dirty="0"/>
          </a:p>
        </p:txBody>
      </p:sp>
    </p:spTree>
    <p:extLst>
      <p:ext uri="{BB962C8B-B14F-4D97-AF65-F5344CB8AC3E}">
        <p14:creationId xmlns:p14="http://schemas.microsoft.com/office/powerpoint/2010/main" val="3866406645"/>
      </p:ext>
    </p:extLst>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CA012E-88B6-47E1-9356-FEF0FACB7822}" type="datetimeFigureOut">
              <a:rPr lang="en-GB" smtClean="0"/>
              <a:t>13/05/2024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149F3EE-5D9B-4548-B124-58D24E92AA48}" type="slidenum">
              <a:rPr lang="en-GB" smtClean="0"/>
              <a:t>‹#›</a:t>
            </a:fld>
            <a:endParaRPr lang="en-GB" dirty="0"/>
          </a:p>
        </p:txBody>
      </p:sp>
    </p:spTree>
    <p:extLst>
      <p:ext uri="{BB962C8B-B14F-4D97-AF65-F5344CB8AC3E}">
        <p14:creationId xmlns:p14="http://schemas.microsoft.com/office/powerpoint/2010/main" val="3760895506"/>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CA012E-88B6-47E1-9356-FEF0FACB7822}" type="datetimeFigureOut">
              <a:rPr lang="en-GB" smtClean="0"/>
              <a:t>13/05/2024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149F3EE-5D9B-4548-B124-58D24E92AA48}" type="slidenum">
              <a:rPr lang="en-GB" smtClean="0"/>
              <a:t>‹#›</a:t>
            </a:fld>
            <a:endParaRPr lang="en-GB" dirty="0"/>
          </a:p>
        </p:txBody>
      </p:sp>
    </p:spTree>
    <p:extLst>
      <p:ext uri="{BB962C8B-B14F-4D97-AF65-F5344CB8AC3E}">
        <p14:creationId xmlns:p14="http://schemas.microsoft.com/office/powerpoint/2010/main" val="2468987610"/>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4ACA012E-88B6-47E1-9356-FEF0FACB7822}" type="datetimeFigureOut">
              <a:rPr lang="en-GB" smtClean="0"/>
              <a:t>13/05/2024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149F3EE-5D9B-4548-B124-58D24E92AA48}" type="slidenum">
              <a:rPr lang="en-GB" smtClean="0"/>
              <a:t>‹#›</a:t>
            </a:fld>
            <a:endParaRPr lang="en-GB" dirty="0"/>
          </a:p>
        </p:txBody>
      </p:sp>
    </p:spTree>
    <p:extLst>
      <p:ext uri="{BB962C8B-B14F-4D97-AF65-F5344CB8AC3E}">
        <p14:creationId xmlns:p14="http://schemas.microsoft.com/office/powerpoint/2010/main" val="2277164075"/>
      </p:ext>
    </p:extLst>
  </p:cSld>
  <p:clrMapOvr>
    <a:overrideClrMapping bg1="dk1" tx1="lt1" bg2="dk2" tx2="lt2" accent1="accent1" accent2="accent2" accent3="accent3" accent4="accent4" accent5="accent5" accent6="accent6" hlink="hlink" folHlink="folHlink"/>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4ACA012E-88B6-47E1-9356-FEF0FACB7822}" type="datetimeFigureOut">
              <a:rPr lang="en-GB" smtClean="0"/>
              <a:t>13/05/2024</a:t>
            </a:fld>
            <a:endParaRPr lang="en-GB" dirty="0"/>
          </a:p>
        </p:txBody>
      </p:sp>
      <p:sp>
        <p:nvSpPr>
          <p:cNvPr id="9" name="Footer Placeholder 8"/>
          <p:cNvSpPr>
            <a:spLocks noGrp="1"/>
          </p:cNvSpPr>
          <p:nvPr>
            <p:ph type="ftr" sz="quarter" idx="11"/>
          </p:nvPr>
        </p:nvSpPr>
        <p:spPr/>
        <p:txBody>
          <a:bodyPr/>
          <a:lstStyle/>
          <a:p>
            <a:endParaRPr lang="en-GB" dirty="0"/>
          </a:p>
        </p:txBody>
      </p:sp>
      <p:sp>
        <p:nvSpPr>
          <p:cNvPr id="10" name="Slide Number Placeholder 9"/>
          <p:cNvSpPr>
            <a:spLocks noGrp="1"/>
          </p:cNvSpPr>
          <p:nvPr>
            <p:ph type="sldNum" sz="quarter" idx="12"/>
          </p:nvPr>
        </p:nvSpPr>
        <p:spPr/>
        <p:txBody>
          <a:bodyPr/>
          <a:lstStyle/>
          <a:p>
            <a:fld id="{7149F3EE-5D9B-4548-B124-58D24E92AA48}" type="slidenum">
              <a:rPr lang="en-GB" smtClean="0"/>
              <a:t>‹#›</a:t>
            </a:fld>
            <a:endParaRPr lang="en-GB" dirty="0"/>
          </a:p>
        </p:txBody>
      </p:sp>
    </p:spTree>
    <p:extLst>
      <p:ext uri="{BB962C8B-B14F-4D97-AF65-F5344CB8AC3E}">
        <p14:creationId xmlns:p14="http://schemas.microsoft.com/office/powerpoint/2010/main" val="371979862"/>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ACA012E-88B6-47E1-9356-FEF0FACB7822}" type="datetimeFigureOut">
              <a:rPr lang="en-GB" smtClean="0"/>
              <a:t>13/05/2024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149F3EE-5D9B-4548-B124-58D24E92AA48}" type="slidenum">
              <a:rPr lang="en-GB" smtClean="0"/>
              <a:t>‹#›</a:t>
            </a:fld>
            <a:endParaRPr lang="en-GB"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159832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CA012E-88B6-47E1-9356-FEF0FACB7822}" type="datetimeFigureOut">
              <a:rPr lang="en-GB" smtClean="0"/>
              <a:t>13/05/2024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149F3EE-5D9B-4548-B124-58D24E92AA48}" type="slidenum">
              <a:rPr lang="en-GB" smtClean="0"/>
              <a:t>‹#›</a:t>
            </a:fld>
            <a:endParaRPr lang="en-GB" dirty="0"/>
          </a:p>
        </p:txBody>
      </p:sp>
    </p:spTree>
    <p:extLst>
      <p:ext uri="{BB962C8B-B14F-4D97-AF65-F5344CB8AC3E}">
        <p14:creationId xmlns:p14="http://schemas.microsoft.com/office/powerpoint/2010/main" val="3778816355"/>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CA012E-88B6-47E1-9356-FEF0FACB7822}" type="datetimeFigureOut">
              <a:rPr lang="en-GB" smtClean="0"/>
              <a:t>13/05/2024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149F3EE-5D9B-4548-B124-58D24E92AA48}" type="slidenum">
              <a:rPr lang="en-GB" smtClean="0"/>
              <a:t>‹#›</a:t>
            </a:fld>
            <a:endParaRPr lang="en-GB" dirty="0"/>
          </a:p>
        </p:txBody>
      </p:sp>
    </p:spTree>
    <p:extLst>
      <p:ext uri="{BB962C8B-B14F-4D97-AF65-F5344CB8AC3E}">
        <p14:creationId xmlns:p14="http://schemas.microsoft.com/office/powerpoint/2010/main" val="3343500421"/>
      </p:ext>
    </p:extLst>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4ACA012E-88B6-47E1-9356-FEF0FACB7822}" type="datetimeFigureOut">
              <a:rPr lang="en-GB" smtClean="0"/>
              <a:t>13/05/2024</a:t>
            </a:fld>
            <a:endParaRPr lang="en-GB"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dirty="0"/>
          </a:p>
        </p:txBody>
      </p:sp>
      <p:sp>
        <p:nvSpPr>
          <p:cNvPr id="11" name="Slide Number Placeholder 10"/>
          <p:cNvSpPr>
            <a:spLocks noGrp="1"/>
          </p:cNvSpPr>
          <p:nvPr>
            <p:ph type="sldNum" sz="quarter" idx="12"/>
          </p:nvPr>
        </p:nvSpPr>
        <p:spPr/>
        <p:txBody>
          <a:bodyPr/>
          <a:lstStyle/>
          <a:p>
            <a:fld id="{7149F3EE-5D9B-4548-B124-58D24E92AA48}" type="slidenum">
              <a:rPr lang="en-GB" smtClean="0"/>
              <a:t>‹#›</a:t>
            </a:fld>
            <a:endParaRPr lang="en-GB" dirty="0"/>
          </a:p>
        </p:txBody>
      </p:sp>
    </p:spTree>
    <p:extLst>
      <p:ext uri="{BB962C8B-B14F-4D97-AF65-F5344CB8AC3E}">
        <p14:creationId xmlns:p14="http://schemas.microsoft.com/office/powerpoint/2010/main" val="1097223084"/>
      </p:ext>
    </p:extLst>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4ACA012E-88B6-47E1-9356-FEF0FACB7822}" type="datetimeFigureOut">
              <a:rPr lang="en-GB" smtClean="0"/>
              <a:t>13/05/2024</a:t>
            </a:fld>
            <a:endParaRPr lang="en-GB"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dirty="0"/>
          </a:p>
        </p:txBody>
      </p:sp>
      <p:sp>
        <p:nvSpPr>
          <p:cNvPr id="10" name="Slide Number Placeholder 9"/>
          <p:cNvSpPr>
            <a:spLocks noGrp="1"/>
          </p:cNvSpPr>
          <p:nvPr>
            <p:ph type="sldNum" sz="quarter" idx="12"/>
          </p:nvPr>
        </p:nvSpPr>
        <p:spPr/>
        <p:txBody>
          <a:bodyPr/>
          <a:lstStyle/>
          <a:p>
            <a:fld id="{7149F3EE-5D9B-4548-B124-58D24E92AA48}" type="slidenum">
              <a:rPr lang="en-GB" smtClean="0"/>
              <a:t>‹#›</a:t>
            </a:fld>
            <a:endParaRPr lang="en-GB" dirty="0"/>
          </a:p>
        </p:txBody>
      </p:sp>
    </p:spTree>
    <p:extLst>
      <p:ext uri="{BB962C8B-B14F-4D97-AF65-F5344CB8AC3E}">
        <p14:creationId xmlns:p14="http://schemas.microsoft.com/office/powerpoint/2010/main" val="908147982"/>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4ACA012E-88B6-47E1-9356-FEF0FACB7822}" type="datetimeFigureOut">
              <a:rPr lang="en-GB" smtClean="0"/>
              <a:t>13/05/2024</a:t>
            </a:fld>
            <a:endParaRPr lang="en-GB"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GB"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7149F3EE-5D9B-4548-B124-58D24E92AA48}" type="slidenum">
              <a:rPr lang="en-GB" smtClean="0"/>
              <a:t>‹#›</a:t>
            </a:fld>
            <a:endParaRPr lang="en-GB" dirty="0"/>
          </a:p>
        </p:txBody>
      </p:sp>
    </p:spTree>
    <p:extLst>
      <p:ext uri="{BB962C8B-B14F-4D97-AF65-F5344CB8AC3E}">
        <p14:creationId xmlns:p14="http://schemas.microsoft.com/office/powerpoint/2010/main" val="411725895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spd="slow">
    <p:cover/>
  </p:transition>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AA375-0B63-400D-A332-33D8FD72AD63}"/>
              </a:ext>
            </a:extLst>
          </p:cNvPr>
          <p:cNvSpPr>
            <a:spLocks noGrp="1"/>
          </p:cNvSpPr>
          <p:nvPr>
            <p:ph type="ctrTitle"/>
          </p:nvPr>
        </p:nvSpPr>
        <p:spPr>
          <a:xfrm>
            <a:off x="1524000" y="1122363"/>
            <a:ext cx="9144000" cy="1655762"/>
          </a:xfrm>
        </p:spPr>
        <p:txBody>
          <a:bodyPr>
            <a:normAutofit fontScale="90000"/>
          </a:bodyPr>
          <a:lstStyle/>
          <a:p>
            <a:r>
              <a:rPr lang="en-GB" sz="4800" dirty="0">
                <a:solidFill>
                  <a:srgbClr val="0070C0"/>
                </a:solidFill>
                <a:latin typeface="+mn-lt"/>
              </a:rPr>
              <a:t>Oxygen flowrates (MGPS)</a:t>
            </a:r>
          </a:p>
        </p:txBody>
      </p:sp>
      <p:sp>
        <p:nvSpPr>
          <p:cNvPr id="3" name="Subtitle 2">
            <a:extLst>
              <a:ext uri="{FF2B5EF4-FFF2-40B4-BE49-F238E27FC236}">
                <a16:creationId xmlns:a16="http://schemas.microsoft.com/office/drawing/2014/main" id="{94E48236-68BE-4580-9CD7-E32994D31507}"/>
              </a:ext>
            </a:extLst>
          </p:cNvPr>
          <p:cNvSpPr>
            <a:spLocks noGrp="1"/>
          </p:cNvSpPr>
          <p:nvPr>
            <p:ph type="subTitle" idx="1"/>
          </p:nvPr>
        </p:nvSpPr>
        <p:spPr>
          <a:xfrm>
            <a:off x="1524000" y="3602037"/>
            <a:ext cx="9144000" cy="2719249"/>
          </a:xfrm>
        </p:spPr>
        <p:txBody>
          <a:bodyPr>
            <a:normAutofit/>
          </a:bodyPr>
          <a:lstStyle/>
          <a:p>
            <a:r>
              <a:rPr lang="en-GB" sz="2800" dirty="0"/>
              <a:t>Graeme Dunn BEng (Hons) CEng MCIBSE MIHEEM</a:t>
            </a:r>
          </a:p>
          <a:p>
            <a:r>
              <a:rPr lang="en-GB" sz="2800" dirty="0"/>
              <a:t>Authorising Engineer (MGPS)</a:t>
            </a:r>
          </a:p>
          <a:p>
            <a:r>
              <a:rPr lang="en-GB" sz="2800" dirty="0"/>
              <a:t>Merkland Design &amp; Engineering Consultancy Ltd.</a:t>
            </a:r>
          </a:p>
          <a:p>
            <a:endParaRPr lang="en-GB" sz="2800" dirty="0"/>
          </a:p>
        </p:txBody>
      </p:sp>
      <p:pic>
        <p:nvPicPr>
          <p:cNvPr id="6" name="Picture 5" descr="F:\MDEC logo 8 March 15.jpg">
            <a:extLst>
              <a:ext uri="{FF2B5EF4-FFF2-40B4-BE49-F238E27FC236}">
                <a16:creationId xmlns:a16="http://schemas.microsoft.com/office/drawing/2014/main" id="{1BD07240-8D8E-4DC4-B7C9-9A279D6D1405}"/>
              </a:ext>
            </a:extLst>
          </p:cNvPr>
          <p:cNvPicPr/>
          <p:nvPr/>
        </p:nvPicPr>
        <p:blipFill>
          <a:blip r:embed="rId2" cstate="print"/>
          <a:srcRect/>
          <a:stretch>
            <a:fillRect/>
          </a:stretch>
        </p:blipFill>
        <p:spPr bwMode="auto">
          <a:xfrm>
            <a:off x="5334000" y="5424802"/>
            <a:ext cx="1524000" cy="1122363"/>
          </a:xfrm>
          <a:prstGeom prst="rect">
            <a:avLst/>
          </a:prstGeom>
          <a:noFill/>
          <a:ln w="9525">
            <a:noFill/>
            <a:miter lim="800000"/>
            <a:headEnd/>
            <a:tailEnd/>
          </a:ln>
        </p:spPr>
      </p:pic>
    </p:spTree>
    <p:extLst>
      <p:ext uri="{BB962C8B-B14F-4D97-AF65-F5344CB8AC3E}">
        <p14:creationId xmlns:p14="http://schemas.microsoft.com/office/powerpoint/2010/main" val="4049922878"/>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A14C7-341E-4280-989A-EE5C2157693D}"/>
              </a:ext>
            </a:extLst>
          </p:cNvPr>
          <p:cNvSpPr>
            <a:spLocks noGrp="1"/>
          </p:cNvSpPr>
          <p:nvPr>
            <p:ph type="title"/>
          </p:nvPr>
        </p:nvSpPr>
        <p:spPr>
          <a:xfrm>
            <a:off x="838200" y="365125"/>
            <a:ext cx="10515600" cy="734805"/>
          </a:xfrm>
        </p:spPr>
        <p:txBody>
          <a:bodyPr>
            <a:normAutofit fontScale="90000"/>
          </a:bodyPr>
          <a:lstStyle/>
          <a:p>
            <a:r>
              <a:rPr lang="en-GB" dirty="0">
                <a:solidFill>
                  <a:srgbClr val="0070C0"/>
                </a:solidFill>
                <a:latin typeface="+mn-lt"/>
              </a:rPr>
              <a:t>Oxygen flowrates / Diversity</a:t>
            </a:r>
            <a:endParaRPr lang="en-GB" dirty="0">
              <a:solidFill>
                <a:srgbClr val="0070C0"/>
              </a:solidFill>
            </a:endParaRPr>
          </a:p>
        </p:txBody>
      </p:sp>
      <p:sp>
        <p:nvSpPr>
          <p:cNvPr id="5" name="Content Placeholder 4">
            <a:extLst>
              <a:ext uri="{FF2B5EF4-FFF2-40B4-BE49-F238E27FC236}">
                <a16:creationId xmlns:a16="http://schemas.microsoft.com/office/drawing/2014/main" id="{C4D66DAB-95CA-556E-3218-C2F871CB9A02}"/>
              </a:ext>
            </a:extLst>
          </p:cNvPr>
          <p:cNvSpPr>
            <a:spLocks noGrp="1"/>
          </p:cNvSpPr>
          <p:nvPr>
            <p:ph idx="1"/>
          </p:nvPr>
        </p:nvSpPr>
        <p:spPr/>
        <p:txBody>
          <a:bodyPr/>
          <a:lstStyle/>
          <a:p>
            <a:r>
              <a:rPr lang="en-GB" dirty="0"/>
              <a:t>Bear in mind – the largest part of the cost per metre (£/m) is for installing the pipe i.e. for the Fitter to be there and fit and braze the pipe. The material cost of the pipe is a much smaller element.</a:t>
            </a:r>
          </a:p>
          <a:p>
            <a:r>
              <a:rPr lang="en-GB" dirty="0"/>
              <a:t>Supply and install of 22mm pipe - £30/metre.</a:t>
            </a:r>
          </a:p>
          <a:p>
            <a:r>
              <a:rPr lang="en-GB" dirty="0"/>
              <a:t>Supply and install of 28mm pipe - £35/metre.</a:t>
            </a:r>
          </a:p>
          <a:p>
            <a:r>
              <a:rPr lang="en-GB" dirty="0"/>
              <a:t>‘Additional’ cost to install 60 metres of 28mm pipe to deliver the enhanced flowrates - £300.00</a:t>
            </a:r>
          </a:p>
          <a:p>
            <a:r>
              <a:rPr lang="en-GB" dirty="0"/>
              <a:t>This is a very basic analysis and there would obviously be other sections of pipeline in a New Hospital Project which would require similar consideration.</a:t>
            </a:r>
          </a:p>
        </p:txBody>
      </p:sp>
    </p:spTree>
    <p:extLst>
      <p:ext uri="{BB962C8B-B14F-4D97-AF65-F5344CB8AC3E}">
        <p14:creationId xmlns:p14="http://schemas.microsoft.com/office/powerpoint/2010/main" val="3010295731"/>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8BD64-203E-44D0-8064-F9D9CB13A5A0}"/>
              </a:ext>
            </a:extLst>
          </p:cNvPr>
          <p:cNvSpPr>
            <a:spLocks noGrp="1"/>
          </p:cNvSpPr>
          <p:nvPr>
            <p:ph type="title"/>
          </p:nvPr>
        </p:nvSpPr>
        <p:spPr/>
        <p:txBody>
          <a:bodyPr/>
          <a:lstStyle/>
          <a:p>
            <a:r>
              <a:rPr lang="en-GB" dirty="0">
                <a:solidFill>
                  <a:srgbClr val="0070C0"/>
                </a:solidFill>
                <a:latin typeface="+mn-lt"/>
              </a:rPr>
              <a:t>Oxygen flowrates / Diversity</a:t>
            </a:r>
          </a:p>
        </p:txBody>
      </p:sp>
      <p:sp>
        <p:nvSpPr>
          <p:cNvPr id="3" name="Content Placeholder 2">
            <a:extLst>
              <a:ext uri="{FF2B5EF4-FFF2-40B4-BE49-F238E27FC236}">
                <a16:creationId xmlns:a16="http://schemas.microsoft.com/office/drawing/2014/main" id="{1EF55D73-ED05-4C6E-B1E4-B71E1D3DF40C}"/>
              </a:ext>
            </a:extLst>
          </p:cNvPr>
          <p:cNvSpPr>
            <a:spLocks noGrp="1"/>
          </p:cNvSpPr>
          <p:nvPr>
            <p:ph idx="1"/>
          </p:nvPr>
        </p:nvSpPr>
        <p:spPr/>
        <p:txBody>
          <a:bodyPr>
            <a:normAutofit/>
          </a:bodyPr>
          <a:lstStyle/>
          <a:p>
            <a:r>
              <a:rPr lang="en-GB" dirty="0"/>
              <a:t>With further study and more detailed analysis, the costs associated with installing larger diameter pipework to deliver enhance flowrates may not result in significantly greater costs to the project.</a:t>
            </a:r>
          </a:p>
        </p:txBody>
      </p:sp>
    </p:spTree>
    <p:extLst>
      <p:ext uri="{BB962C8B-B14F-4D97-AF65-F5344CB8AC3E}">
        <p14:creationId xmlns:p14="http://schemas.microsoft.com/office/powerpoint/2010/main" val="2009779398"/>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D6202-8A5A-4655-8CCC-85B8101D8CEB}"/>
              </a:ext>
            </a:extLst>
          </p:cNvPr>
          <p:cNvSpPr>
            <a:spLocks noGrp="1"/>
          </p:cNvSpPr>
          <p:nvPr>
            <p:ph type="title"/>
          </p:nvPr>
        </p:nvSpPr>
        <p:spPr/>
        <p:txBody>
          <a:bodyPr/>
          <a:lstStyle/>
          <a:p>
            <a:r>
              <a:rPr lang="en-GB" dirty="0">
                <a:solidFill>
                  <a:srgbClr val="0070C0"/>
                </a:solidFill>
                <a:latin typeface="+mn-lt"/>
              </a:rPr>
              <a:t>Oxygen flowrates / Diversity</a:t>
            </a:r>
          </a:p>
        </p:txBody>
      </p:sp>
      <p:sp>
        <p:nvSpPr>
          <p:cNvPr id="3" name="Content Placeholder 2">
            <a:extLst>
              <a:ext uri="{FF2B5EF4-FFF2-40B4-BE49-F238E27FC236}">
                <a16:creationId xmlns:a16="http://schemas.microsoft.com/office/drawing/2014/main" id="{5AE9B2BC-656F-43C8-B0CA-2640ACD82E49}"/>
              </a:ext>
            </a:extLst>
          </p:cNvPr>
          <p:cNvSpPr>
            <a:spLocks noGrp="1"/>
          </p:cNvSpPr>
          <p:nvPr>
            <p:ph idx="1"/>
          </p:nvPr>
        </p:nvSpPr>
        <p:spPr/>
        <p:txBody>
          <a:bodyPr>
            <a:normAutofit/>
          </a:bodyPr>
          <a:lstStyle/>
          <a:p>
            <a:r>
              <a:rPr lang="en-GB" dirty="0"/>
              <a:t>SHTM 02-01 Part A provides guidance on oxygen flowrates within Table 13: ‘Oxygen: design and diversified flowrates.</a:t>
            </a:r>
          </a:p>
          <a:p>
            <a:r>
              <a:rPr lang="en-GB" dirty="0"/>
              <a:t>SHTM 02-01 was issued in June 2012 and was generally based on the Department of Health HTM 02-01 standard which was issued in 2006.</a:t>
            </a:r>
          </a:p>
          <a:p>
            <a:r>
              <a:rPr lang="en-GB" dirty="0"/>
              <a:t>The discussion around flowrates and diversity was probably taking place in the early 2000’s meaning that the (S)HTM guidance was developed around 20 years ago.</a:t>
            </a:r>
          </a:p>
          <a:p>
            <a:r>
              <a:rPr lang="en-GB" dirty="0"/>
              <a:t>Clinical practice has undoubtedly changed in the past 20 years.</a:t>
            </a:r>
          </a:p>
          <a:p>
            <a:r>
              <a:rPr lang="en-GB" dirty="0"/>
              <a:t>Covid-19 pandemic and oxygen flowrates / diversity?</a:t>
            </a:r>
          </a:p>
        </p:txBody>
      </p:sp>
    </p:spTree>
    <p:extLst>
      <p:ext uri="{BB962C8B-B14F-4D97-AF65-F5344CB8AC3E}">
        <p14:creationId xmlns:p14="http://schemas.microsoft.com/office/powerpoint/2010/main" val="233377982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DB838-AB20-41C7-8E64-3C12A7306371}"/>
              </a:ext>
            </a:extLst>
          </p:cNvPr>
          <p:cNvSpPr>
            <a:spLocks noGrp="1"/>
          </p:cNvSpPr>
          <p:nvPr>
            <p:ph type="title"/>
          </p:nvPr>
        </p:nvSpPr>
        <p:spPr/>
        <p:txBody>
          <a:bodyPr/>
          <a:lstStyle/>
          <a:p>
            <a:r>
              <a:rPr lang="en-GB" dirty="0">
                <a:solidFill>
                  <a:srgbClr val="0070C0"/>
                </a:solidFill>
                <a:latin typeface="+mn-lt"/>
              </a:rPr>
              <a:t>Oxygen flowrates / Diversity</a:t>
            </a:r>
          </a:p>
        </p:txBody>
      </p:sp>
      <p:sp>
        <p:nvSpPr>
          <p:cNvPr id="3" name="Content Placeholder 2">
            <a:extLst>
              <a:ext uri="{FF2B5EF4-FFF2-40B4-BE49-F238E27FC236}">
                <a16:creationId xmlns:a16="http://schemas.microsoft.com/office/drawing/2014/main" id="{8C34A658-7C1F-4A49-8BA4-025511920D93}"/>
              </a:ext>
            </a:extLst>
          </p:cNvPr>
          <p:cNvSpPr>
            <a:spLocks noGrp="1"/>
          </p:cNvSpPr>
          <p:nvPr>
            <p:ph idx="1"/>
          </p:nvPr>
        </p:nvSpPr>
        <p:spPr/>
        <p:txBody>
          <a:bodyPr>
            <a:normAutofit/>
          </a:bodyPr>
          <a:lstStyle/>
          <a:p>
            <a:r>
              <a:rPr lang="en-GB" dirty="0">
                <a:solidFill>
                  <a:schemeClr val="tx1"/>
                </a:solidFill>
              </a:rPr>
              <a:t>The (S)HTM 02-01 guidance has served us well but needs a radical review to reflect current and evolving clinical practice.</a:t>
            </a:r>
          </a:p>
          <a:p>
            <a:r>
              <a:rPr lang="en-GB" dirty="0">
                <a:solidFill>
                  <a:schemeClr val="tx1"/>
                </a:solidFill>
              </a:rPr>
              <a:t>Single point flowrates and the diversity which should apply needs to be discussed for New Major Hospital Projects with the relevant clinical staff.</a:t>
            </a:r>
          </a:p>
          <a:p>
            <a:r>
              <a:rPr lang="en-GB" dirty="0">
                <a:solidFill>
                  <a:schemeClr val="tx1"/>
                </a:solidFill>
              </a:rPr>
              <a:t>This applies to oxygen in particular but also to the other piped medical gases including medical air.</a:t>
            </a:r>
          </a:p>
          <a:p>
            <a:r>
              <a:rPr lang="en-GB" dirty="0">
                <a:solidFill>
                  <a:schemeClr val="tx1"/>
                </a:solidFill>
              </a:rPr>
              <a:t>Should we be future proofing piped oxygen systems to deal with pandemic situations and how much extra would this cost:</a:t>
            </a:r>
          </a:p>
        </p:txBody>
      </p:sp>
    </p:spTree>
    <p:extLst>
      <p:ext uri="{BB962C8B-B14F-4D97-AF65-F5344CB8AC3E}">
        <p14:creationId xmlns:p14="http://schemas.microsoft.com/office/powerpoint/2010/main" val="353333422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4E5A3-1FC2-48E2-8086-CCAA5922DA5A}"/>
              </a:ext>
            </a:extLst>
          </p:cNvPr>
          <p:cNvSpPr>
            <a:spLocks noGrp="1"/>
          </p:cNvSpPr>
          <p:nvPr>
            <p:ph type="title"/>
          </p:nvPr>
        </p:nvSpPr>
        <p:spPr/>
        <p:txBody>
          <a:bodyPr/>
          <a:lstStyle/>
          <a:p>
            <a:r>
              <a:rPr lang="en-GB" dirty="0">
                <a:solidFill>
                  <a:srgbClr val="0070C0"/>
                </a:solidFill>
                <a:latin typeface="+mn-lt"/>
              </a:rPr>
              <a:t>Oxygen flowrates / Diversity</a:t>
            </a:r>
          </a:p>
        </p:txBody>
      </p:sp>
      <p:sp>
        <p:nvSpPr>
          <p:cNvPr id="3" name="Content Placeholder 2">
            <a:extLst>
              <a:ext uri="{FF2B5EF4-FFF2-40B4-BE49-F238E27FC236}">
                <a16:creationId xmlns:a16="http://schemas.microsoft.com/office/drawing/2014/main" id="{23A6A83B-46FF-4C2B-9C28-07486A74E8D3}"/>
              </a:ext>
            </a:extLst>
          </p:cNvPr>
          <p:cNvSpPr>
            <a:spLocks noGrp="1"/>
          </p:cNvSpPr>
          <p:nvPr>
            <p:ph idx="1"/>
          </p:nvPr>
        </p:nvSpPr>
        <p:spPr/>
        <p:txBody>
          <a:bodyPr>
            <a:normAutofit/>
          </a:bodyPr>
          <a:lstStyle/>
          <a:p>
            <a:r>
              <a:rPr lang="en-GB" dirty="0"/>
              <a:t>Recent discussions with the relevant clinical staff for a New Major Hospita</a:t>
            </a:r>
            <a:r>
              <a:rPr lang="en-GB" dirty="0">
                <a:solidFill>
                  <a:schemeClr val="tx1"/>
                </a:solidFill>
              </a:rPr>
              <a:t>l project resulted in the following proposals for flowrate / diversity:</a:t>
            </a:r>
          </a:p>
          <a:p>
            <a:r>
              <a:rPr lang="en-GB" sz="1800" dirty="0">
                <a:effectLst/>
                <a:latin typeface="Calibri" panose="020F0502020204030204" pitchFamily="34" charset="0"/>
                <a:ea typeface="Times New Roman" panose="02020603050405020304" pitchFamily="18" charset="0"/>
              </a:rPr>
              <a:t>Theatres should be 100 l/m for one Theatre with 10 l/m at each remaining Theatre (as per SHTM 02-01 recommendations);</a:t>
            </a:r>
          </a:p>
          <a:p>
            <a:r>
              <a:rPr lang="en-GB" sz="1800" dirty="0">
                <a:effectLst/>
                <a:latin typeface="Calibri" panose="020F0502020204030204" pitchFamily="34" charset="0"/>
                <a:ea typeface="Times New Roman" panose="02020603050405020304" pitchFamily="18" charset="0"/>
              </a:rPr>
              <a:t>Radiological (MRI, CT etc.) should be 100 l/m for one room with 6 l/m at every third remaining room (as per SHTM 02-01 recommendations);</a:t>
            </a:r>
            <a:endParaRPr lang="en-GB" dirty="0">
              <a:latin typeface="Calibri" panose="020F0502020204030204" pitchFamily="34"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ICU should be 60 l/m at every bed space (no diversity);</a:t>
            </a:r>
          </a:p>
          <a:p>
            <a:r>
              <a:rPr lang="en-GB" sz="1800" dirty="0">
                <a:effectLst/>
                <a:latin typeface="Calibri" panose="020F0502020204030204" pitchFamily="34" charset="0"/>
                <a:ea typeface="Times New Roman" panose="02020603050405020304" pitchFamily="18" charset="0"/>
              </a:rPr>
              <a:t>Respiratory Ward (which could effectively be utilised as ICU 2) should be 60 l/m at every bed space (no diversity)</a:t>
            </a:r>
            <a:endParaRPr lang="en-GB" dirty="0"/>
          </a:p>
        </p:txBody>
      </p:sp>
    </p:spTree>
    <p:extLst>
      <p:ext uri="{BB962C8B-B14F-4D97-AF65-F5344CB8AC3E}">
        <p14:creationId xmlns:p14="http://schemas.microsoft.com/office/powerpoint/2010/main" val="25716717"/>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92C08-20E7-448B-B148-EC2721873F46}"/>
              </a:ext>
            </a:extLst>
          </p:cNvPr>
          <p:cNvSpPr>
            <a:spLocks noGrp="1"/>
          </p:cNvSpPr>
          <p:nvPr>
            <p:ph type="title"/>
          </p:nvPr>
        </p:nvSpPr>
        <p:spPr/>
        <p:txBody>
          <a:bodyPr/>
          <a:lstStyle/>
          <a:p>
            <a:r>
              <a:rPr lang="en-GB" dirty="0">
                <a:solidFill>
                  <a:srgbClr val="0070C0"/>
                </a:solidFill>
                <a:latin typeface="+mn-lt"/>
              </a:rPr>
              <a:t>Oxygen flowrates / Diversity</a:t>
            </a:r>
          </a:p>
        </p:txBody>
      </p:sp>
      <p:sp>
        <p:nvSpPr>
          <p:cNvPr id="3" name="Content Placeholder 2">
            <a:extLst>
              <a:ext uri="{FF2B5EF4-FFF2-40B4-BE49-F238E27FC236}">
                <a16:creationId xmlns:a16="http://schemas.microsoft.com/office/drawing/2014/main" id="{E10C3068-3494-4943-ADA0-77F822EF8700}"/>
              </a:ext>
            </a:extLst>
          </p:cNvPr>
          <p:cNvSpPr>
            <a:spLocks noGrp="1"/>
          </p:cNvSpPr>
          <p:nvPr>
            <p:ph idx="1"/>
          </p:nvPr>
        </p:nvSpPr>
        <p:spPr/>
        <p:txBody>
          <a:bodyPr/>
          <a:lstStyle/>
          <a:p>
            <a:r>
              <a:rPr lang="en-GB" sz="1800" dirty="0">
                <a:effectLst/>
                <a:latin typeface="Calibri" panose="020F0502020204030204" pitchFamily="34" charset="0"/>
                <a:ea typeface="Times New Roman" panose="02020603050405020304" pitchFamily="18" charset="0"/>
              </a:rPr>
              <a:t>In-patient Ward should be 60 l/m at four specified (enhanced) bed spaces and 10 l/m at each remaining bed space;</a:t>
            </a:r>
          </a:p>
          <a:p>
            <a:r>
              <a:rPr lang="en-GB" sz="1800" dirty="0">
                <a:effectLst/>
                <a:latin typeface="Calibri" panose="020F0502020204030204" pitchFamily="34" charset="0"/>
                <a:ea typeface="Times New Roman" panose="02020603050405020304" pitchFamily="18" charset="0"/>
              </a:rPr>
              <a:t>Emergency Department resuscitation bays should have an oxygen capacity of 60l/min per bay (no diversity);</a:t>
            </a:r>
            <a:endParaRPr lang="en-GB" dirty="0">
              <a:latin typeface="Calibri" panose="020F0502020204030204" pitchFamily="34"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Emergency Department Major Treatment Rooms should be 10l/min (no diversity) per room;</a:t>
            </a:r>
          </a:p>
          <a:p>
            <a:r>
              <a:rPr lang="en-GB" sz="1800" dirty="0">
                <a:effectLst/>
                <a:latin typeface="Calibri" panose="020F0502020204030204" pitchFamily="34" charset="0"/>
                <a:ea typeface="Times New Roman" panose="02020603050405020304" pitchFamily="18" charset="0"/>
              </a:rPr>
              <a:t>Emergency Department Minor Treatment Rooms should be 10l/min (no diversity) per room;</a:t>
            </a:r>
            <a:endParaRPr lang="en-GB" dirty="0"/>
          </a:p>
        </p:txBody>
      </p:sp>
    </p:spTree>
    <p:extLst>
      <p:ext uri="{BB962C8B-B14F-4D97-AF65-F5344CB8AC3E}">
        <p14:creationId xmlns:p14="http://schemas.microsoft.com/office/powerpoint/2010/main" val="4219073410"/>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B5F7A-CD02-4E9B-ADFE-4D194AD054C8}"/>
              </a:ext>
            </a:extLst>
          </p:cNvPr>
          <p:cNvSpPr>
            <a:spLocks noGrp="1"/>
          </p:cNvSpPr>
          <p:nvPr>
            <p:ph type="title"/>
          </p:nvPr>
        </p:nvSpPr>
        <p:spPr/>
        <p:txBody>
          <a:bodyPr/>
          <a:lstStyle/>
          <a:p>
            <a:r>
              <a:rPr lang="en-GB" dirty="0">
                <a:solidFill>
                  <a:srgbClr val="0070C0"/>
                </a:solidFill>
                <a:latin typeface="+mn-lt"/>
              </a:rPr>
              <a:t>Oxygen flowrates / Diversity</a:t>
            </a:r>
          </a:p>
        </p:txBody>
      </p:sp>
      <p:sp>
        <p:nvSpPr>
          <p:cNvPr id="3" name="Content Placeholder 2">
            <a:extLst>
              <a:ext uri="{FF2B5EF4-FFF2-40B4-BE49-F238E27FC236}">
                <a16:creationId xmlns:a16="http://schemas.microsoft.com/office/drawing/2014/main" id="{FCBB0ADD-EFF5-498D-9DBA-C3FB4DB87A37}"/>
              </a:ext>
            </a:extLst>
          </p:cNvPr>
          <p:cNvSpPr>
            <a:spLocks noGrp="1"/>
          </p:cNvSpPr>
          <p:nvPr>
            <p:ph idx="1"/>
          </p:nvPr>
        </p:nvSpPr>
        <p:spPr/>
        <p:txBody>
          <a:bodyPr>
            <a:normAutofit/>
          </a:bodyPr>
          <a:lstStyle/>
          <a:p>
            <a:r>
              <a:rPr lang="en-GB" dirty="0"/>
              <a:t>Peri-op rooms should be 10l/min (no diversity) per room;</a:t>
            </a:r>
          </a:p>
          <a:p>
            <a:r>
              <a:rPr lang="en-GB" dirty="0"/>
              <a:t>Outpatients Treatment Rooms/Procedure Rooms – 10l/min for first room and 6l/min on every 4</a:t>
            </a:r>
            <a:r>
              <a:rPr lang="en-GB" baseline="30000" dirty="0"/>
              <a:t>th</a:t>
            </a:r>
            <a:r>
              <a:rPr lang="en-GB" dirty="0"/>
              <a:t> room (as per SHTM 02-01 recommendations).</a:t>
            </a:r>
          </a:p>
          <a:p>
            <a:endParaRPr lang="en-GB" dirty="0"/>
          </a:p>
          <a:p>
            <a:r>
              <a:rPr lang="en-GB" b="1" dirty="0">
                <a:solidFill>
                  <a:srgbClr val="FF0000"/>
                </a:solidFill>
              </a:rPr>
              <a:t>If we design to this, how much extra will it cost?</a:t>
            </a:r>
          </a:p>
        </p:txBody>
      </p:sp>
    </p:spTree>
    <p:extLst>
      <p:ext uri="{BB962C8B-B14F-4D97-AF65-F5344CB8AC3E}">
        <p14:creationId xmlns:p14="http://schemas.microsoft.com/office/powerpoint/2010/main" val="377838421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17FE0-76E4-45A0-990D-363C72DBEAB5}"/>
              </a:ext>
            </a:extLst>
          </p:cNvPr>
          <p:cNvSpPr>
            <a:spLocks noGrp="1"/>
          </p:cNvSpPr>
          <p:nvPr>
            <p:ph type="title"/>
          </p:nvPr>
        </p:nvSpPr>
        <p:spPr/>
        <p:txBody>
          <a:bodyPr/>
          <a:lstStyle/>
          <a:p>
            <a:r>
              <a:rPr lang="en-GB" dirty="0">
                <a:solidFill>
                  <a:srgbClr val="0070C0"/>
                </a:solidFill>
                <a:latin typeface="+mn-lt"/>
              </a:rPr>
              <a:t>Oxygen flowrates / Diversity</a:t>
            </a:r>
          </a:p>
        </p:txBody>
      </p:sp>
      <p:sp>
        <p:nvSpPr>
          <p:cNvPr id="3" name="Content Placeholder 2">
            <a:extLst>
              <a:ext uri="{FF2B5EF4-FFF2-40B4-BE49-F238E27FC236}">
                <a16:creationId xmlns:a16="http://schemas.microsoft.com/office/drawing/2014/main" id="{AD9BC8B1-1F19-4B04-934C-55F016568CC7}"/>
              </a:ext>
            </a:extLst>
          </p:cNvPr>
          <p:cNvSpPr>
            <a:spLocks noGrp="1"/>
          </p:cNvSpPr>
          <p:nvPr>
            <p:ph idx="1"/>
          </p:nvPr>
        </p:nvSpPr>
        <p:spPr/>
        <p:txBody>
          <a:bodyPr/>
          <a:lstStyle/>
          <a:p>
            <a:r>
              <a:rPr lang="en-GB" dirty="0"/>
              <a:t>Major Hospital projects will likely require two liquid oxygen VIE installations with a primary and smaller secondary VIE on each plinth – so no major change to the supply source.</a:t>
            </a:r>
          </a:p>
          <a:p>
            <a:r>
              <a:rPr lang="en-GB" dirty="0"/>
              <a:t>Control panels generally being standardised to 5,000 l/m output so no requirement to upgrade control panels.</a:t>
            </a:r>
          </a:p>
          <a:p>
            <a:r>
              <a:rPr lang="en-GB" dirty="0"/>
              <a:t>Likewise with evaporators which are being standardised and matched to the control panel output.</a:t>
            </a:r>
          </a:p>
          <a:p>
            <a:r>
              <a:rPr lang="en-GB" dirty="0"/>
              <a:t>The oxygen pipeline distribution system is likely to be configured in a ring main arrangement with 54mm or 76mm pipework.</a:t>
            </a:r>
          </a:p>
        </p:txBody>
      </p:sp>
    </p:spTree>
    <p:extLst>
      <p:ext uri="{BB962C8B-B14F-4D97-AF65-F5344CB8AC3E}">
        <p14:creationId xmlns:p14="http://schemas.microsoft.com/office/powerpoint/2010/main" val="2969038389"/>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EA346-E558-4EF8-9E87-D281B33C2DC8}"/>
              </a:ext>
            </a:extLst>
          </p:cNvPr>
          <p:cNvSpPr>
            <a:spLocks noGrp="1"/>
          </p:cNvSpPr>
          <p:nvPr>
            <p:ph type="title"/>
          </p:nvPr>
        </p:nvSpPr>
        <p:spPr/>
        <p:txBody>
          <a:bodyPr/>
          <a:lstStyle/>
          <a:p>
            <a:r>
              <a:rPr lang="en-GB" dirty="0">
                <a:solidFill>
                  <a:srgbClr val="0070C0"/>
                </a:solidFill>
                <a:latin typeface="+mn-lt"/>
              </a:rPr>
              <a:t>Oxygen flowrates / Diversity</a:t>
            </a:r>
          </a:p>
        </p:txBody>
      </p:sp>
      <p:sp>
        <p:nvSpPr>
          <p:cNvPr id="3" name="Content Placeholder 2">
            <a:extLst>
              <a:ext uri="{FF2B5EF4-FFF2-40B4-BE49-F238E27FC236}">
                <a16:creationId xmlns:a16="http://schemas.microsoft.com/office/drawing/2014/main" id="{B9ECE110-FB10-4BF0-B013-E9DE00944173}"/>
              </a:ext>
            </a:extLst>
          </p:cNvPr>
          <p:cNvSpPr>
            <a:spLocks noGrp="1"/>
          </p:cNvSpPr>
          <p:nvPr>
            <p:ph idx="1"/>
          </p:nvPr>
        </p:nvSpPr>
        <p:spPr/>
        <p:txBody>
          <a:bodyPr/>
          <a:lstStyle/>
          <a:p>
            <a:r>
              <a:rPr lang="en-GB" dirty="0"/>
              <a:t>The ‘enhanced’ flowrates, therefore are likely only to affect the local supply pipework which will have to be increased in size to accommodate the larger design flowrates while ensuring the corresponding pressure drop remains within the prescribed 20kPa limit from source to furthest point (index circuit).</a:t>
            </a:r>
          </a:p>
          <a:p>
            <a:r>
              <a:rPr lang="en-GB" dirty="0"/>
              <a:t>Take a 10 bed ICU – under the current design guidance the flowrate would be 64 /l/m (10 l/m for this first bed space and 6 l/m at the remainder). Under HTM 02-01 a factor of 75% diversity applies which we removed in the SHTM).</a:t>
            </a:r>
          </a:p>
          <a:p>
            <a:r>
              <a:rPr lang="en-GB" dirty="0"/>
              <a:t>Under the proposal detailed earlier, the design flowrate would be (10 bed spaces x 60 l/m) 600 l/m.</a:t>
            </a:r>
          </a:p>
        </p:txBody>
      </p:sp>
    </p:spTree>
    <p:extLst>
      <p:ext uri="{BB962C8B-B14F-4D97-AF65-F5344CB8AC3E}">
        <p14:creationId xmlns:p14="http://schemas.microsoft.com/office/powerpoint/2010/main" val="1431461181"/>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15F14-560C-446E-AF39-0C1EBA1E7F3A}"/>
              </a:ext>
            </a:extLst>
          </p:cNvPr>
          <p:cNvSpPr>
            <a:spLocks noGrp="1"/>
          </p:cNvSpPr>
          <p:nvPr>
            <p:ph type="title"/>
          </p:nvPr>
        </p:nvSpPr>
        <p:spPr/>
        <p:txBody>
          <a:bodyPr/>
          <a:lstStyle/>
          <a:p>
            <a:r>
              <a:rPr lang="en-GB" dirty="0">
                <a:solidFill>
                  <a:srgbClr val="0070C0"/>
                </a:solidFill>
                <a:latin typeface="+mn-lt"/>
              </a:rPr>
              <a:t>Oxygen flowrates / Diversity</a:t>
            </a:r>
          </a:p>
        </p:txBody>
      </p:sp>
      <p:sp>
        <p:nvSpPr>
          <p:cNvPr id="3" name="Content Placeholder 2">
            <a:extLst>
              <a:ext uri="{FF2B5EF4-FFF2-40B4-BE49-F238E27FC236}">
                <a16:creationId xmlns:a16="http://schemas.microsoft.com/office/drawing/2014/main" id="{9A032CFD-A55A-4CB4-8D97-26D9D00DF55D}"/>
              </a:ext>
            </a:extLst>
          </p:cNvPr>
          <p:cNvSpPr>
            <a:spLocks noGrp="1"/>
          </p:cNvSpPr>
          <p:nvPr>
            <p:ph idx="1"/>
          </p:nvPr>
        </p:nvSpPr>
        <p:spPr/>
        <p:txBody>
          <a:bodyPr>
            <a:normAutofit lnSpcReduction="10000"/>
          </a:bodyPr>
          <a:lstStyle/>
          <a:p>
            <a:r>
              <a:rPr lang="en-GB" dirty="0"/>
              <a:t>Under the current SHTM guidance, the supply pipeline would likely be 22mm diameter – say over a pipeline run of 60 metres. </a:t>
            </a:r>
          </a:p>
          <a:p>
            <a:r>
              <a:rPr lang="en-GB" dirty="0"/>
              <a:t>For the same section of pipeline to carry a design flowrate of 600 l/m, the pipeline would likely be sized at 28mm to keep the pressure drop below permitted limits.</a:t>
            </a:r>
          </a:p>
          <a:p>
            <a:r>
              <a:rPr lang="en-GB" dirty="0"/>
              <a:t>What is the difference in (supply and install cost) between a metre of 22mm pipe and a metre of 28mm pipe?</a:t>
            </a:r>
          </a:p>
          <a:p>
            <a:r>
              <a:rPr lang="en-GB" dirty="0"/>
              <a:t>MGPS contractors are reluctant to detail their supply and install costs for pipe the various pipe sizes for obvious commercial reasons but this is how they price jobs – the following figures are therefore a reasonable estimate.</a:t>
            </a:r>
          </a:p>
          <a:p>
            <a:endParaRPr lang="en-GB" dirty="0"/>
          </a:p>
        </p:txBody>
      </p:sp>
    </p:spTree>
    <p:extLst>
      <p:ext uri="{BB962C8B-B14F-4D97-AF65-F5344CB8AC3E}">
        <p14:creationId xmlns:p14="http://schemas.microsoft.com/office/powerpoint/2010/main" val="4109899864"/>
      </p:ext>
    </p:extLst>
  </p:cSld>
  <p:clrMapOvr>
    <a:masterClrMapping/>
  </p:clrMapOvr>
  <p:transition spd="slow">
    <p:cover/>
  </p:transition>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1769</TotalTime>
  <Words>939</Words>
  <Application>Microsoft Office PowerPoint</Application>
  <PresentationFormat>Widescreen</PresentationFormat>
  <Paragraphs>53</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Gill Sans MT</vt:lpstr>
      <vt:lpstr>Times New Roman</vt:lpstr>
      <vt:lpstr>Parcel</vt:lpstr>
      <vt:lpstr>Oxygen flowrates (MGPS)</vt:lpstr>
      <vt:lpstr>Oxygen flowrates / Diversity</vt:lpstr>
      <vt:lpstr>Oxygen flowrates / Diversity</vt:lpstr>
      <vt:lpstr>Oxygen flowrates / Diversity</vt:lpstr>
      <vt:lpstr>Oxygen flowrates / Diversity</vt:lpstr>
      <vt:lpstr>Oxygen flowrates / Diversity</vt:lpstr>
      <vt:lpstr>Oxygen flowrates / Diversity</vt:lpstr>
      <vt:lpstr>Oxygen flowrates / Diversity</vt:lpstr>
      <vt:lpstr>Oxygen flowrates / Diversity</vt:lpstr>
      <vt:lpstr>Oxygen flowrates / Diversity</vt:lpstr>
      <vt:lpstr>Oxygen flowrates / Diversity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 Gas Pipeline Systems (MGPS)</dc:title>
  <dc:creator>Debi</dc:creator>
  <cp:lastModifiedBy>Campbell, Harry</cp:lastModifiedBy>
  <cp:revision>38</cp:revision>
  <cp:lastPrinted>2023-01-31T12:11:47Z</cp:lastPrinted>
  <dcterms:created xsi:type="dcterms:W3CDTF">2021-11-26T13:48:16Z</dcterms:created>
  <dcterms:modified xsi:type="dcterms:W3CDTF">2024-05-13T09:01:28Z</dcterms:modified>
</cp:coreProperties>
</file>