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Barlow Medium"/>
      <p:regular r:id="rId19"/>
      <p:bold r:id="rId20"/>
      <p:italic r:id="rId21"/>
      <p:boldItalic r:id="rId22"/>
    </p:embeddedFont>
    <p:embeddedFont>
      <p:font typeface="Barlow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F95A0DF-C1E5-43C8-913E-7EC53A7C2A9B}">
  <a:tblStyle styleId="{8F95A0DF-C1E5-43C8-913E-7EC53A7C2A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rlowMedium-bold.fntdata"/><Relationship Id="rId22" Type="http://schemas.openxmlformats.org/officeDocument/2006/relationships/font" Target="fonts/BarlowMedium-boldItalic.fntdata"/><Relationship Id="rId21" Type="http://schemas.openxmlformats.org/officeDocument/2006/relationships/font" Target="fonts/BarlowMedium-italic.fntdata"/><Relationship Id="rId24" Type="http://schemas.openxmlformats.org/officeDocument/2006/relationships/font" Target="fonts/Barlow-bold.fntdata"/><Relationship Id="rId23" Type="http://schemas.openxmlformats.org/officeDocument/2006/relationships/font" Target="fonts/Barlow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Barlow-boldItalic.fntdata"/><Relationship Id="rId25" Type="http://schemas.openxmlformats.org/officeDocument/2006/relationships/font" Target="fonts/Barlow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BarlowMedium-regular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0bc66966b4_4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0bc66966b4_4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bc66966b4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0bc66966b4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0bc66966b4_2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0bc66966b4_2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0bc66966b4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0bc66966b4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0bc66966b4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0bc66966b4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0bc66966b4_6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0bc66966b4_6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0bc66966b4_6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0bc66966b4_6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0bc66966b4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0bc66966b4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faac6f4e4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faac6f4e4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faac6f4e4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faac6f4e4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bc66966b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bc66966b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 1">
  <p:cSld name="1_Title and Content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03181" y="460673"/>
            <a:ext cx="7216800" cy="3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03180" y="1115708"/>
            <a:ext cx="8315400" cy="11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9845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TR"/>
              <a:buChar char="■"/>
              <a:defRPr b="0" i="0" sz="1100">
                <a:solidFill>
                  <a:schemeClr val="accent3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/>
        </p:nvSpPr>
        <p:spPr>
          <a:xfrm>
            <a:off x="403181" y="285075"/>
            <a:ext cx="2370000" cy="1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</a:pPr>
            <a:r>
              <a:rPr b="1" i="0" lang="en-GB" sz="780" u="none" cap="none" strike="noStrike">
                <a:solidFill>
                  <a:schemeClr val="accent4"/>
                </a:solidFill>
                <a:latin typeface="Barlow"/>
                <a:ea typeface="Barlow"/>
                <a:cs typeface="Barlow"/>
                <a:sym typeface="Barlow"/>
              </a:rPr>
              <a:t>Infrastructure and Projects Authority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0" y="4499100"/>
            <a:ext cx="3220200" cy="64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574675" y="4729559"/>
            <a:ext cx="2645400" cy="1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3175" y="4729559"/>
            <a:ext cx="526500" cy="1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0" lvl="0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indent="0" lvl="1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indent="0" lvl="2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indent="0" lvl="3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indent="0" lvl="4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indent="0" lvl="5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indent="0" lvl="6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indent="0" lvl="7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indent="0" lvl="8" marL="0" marR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80"/>
              <a:buFont typeface="Arial"/>
              <a:buNone/>
              <a:defRPr b="1" i="0" sz="780" u="none" cap="none" strike="noStrike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r>
              <a:rPr lang="en-GB"/>
              <a:t> |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rot="5400000">
            <a:off x="7855200" y="0"/>
            <a:ext cx="1288800" cy="1288800"/>
          </a:xfrm>
          <a:custGeom>
            <a:rect b="b" l="l" r="r" t="t"/>
            <a:pathLst>
              <a:path extrusionOk="0" h="1288800" w="1288800">
                <a:moveTo>
                  <a:pt x="0" y="1288800"/>
                </a:moveTo>
                <a:lnTo>
                  <a:pt x="0" y="644400"/>
                </a:lnTo>
                <a:lnTo>
                  <a:pt x="0" y="0"/>
                </a:lnTo>
                <a:lnTo>
                  <a:pt x="644400" y="0"/>
                </a:lnTo>
                <a:lnTo>
                  <a:pt x="1288800" y="0"/>
                </a:lnTo>
                <a:lnTo>
                  <a:pt x="1288800" y="644400"/>
                </a:lnTo>
                <a:lnTo>
                  <a:pt x="644400" y="644400"/>
                </a:lnTo>
                <a:lnTo>
                  <a:pt x="644400" y="12888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311700" y="2834125"/>
            <a:ext cx="8520600" cy="18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West Midlands Branch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16/10/24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95300"/>
            <a:ext cx="3842075" cy="2076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11700" y="271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50"/>
              <a:t>The IPA PFI Centre of Excellence </a:t>
            </a:r>
            <a:endParaRPr sz="305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50"/>
          </a:p>
        </p:txBody>
      </p:sp>
      <p:sp>
        <p:nvSpPr>
          <p:cNvPr id="129" name="Google Shape;12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GB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0" name="Google Shape;130;p23"/>
          <p:cNvGrpSpPr/>
          <p:nvPr/>
        </p:nvGrpSpPr>
        <p:grpSpPr>
          <a:xfrm>
            <a:off x="1067717" y="970637"/>
            <a:ext cx="7008566" cy="3507027"/>
            <a:chOff x="899350" y="972425"/>
            <a:chExt cx="7008566" cy="3507027"/>
          </a:xfrm>
        </p:grpSpPr>
        <p:sp>
          <p:nvSpPr>
            <p:cNvPr id="131" name="Google Shape;131;p23"/>
            <p:cNvSpPr/>
            <p:nvPr/>
          </p:nvSpPr>
          <p:spPr>
            <a:xfrm>
              <a:off x="2333738" y="1214023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4CC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Insurance </a:t>
              </a: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g</a:t>
              </a: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uidance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2" name="Google Shape;132;p23"/>
            <p:cNvSpPr/>
            <p:nvPr/>
          </p:nvSpPr>
          <p:spPr>
            <a:xfrm>
              <a:off x="2333788" y="1678628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Stakeholder engagement working groups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3" name="Google Shape;133;p23"/>
            <p:cNvSpPr/>
            <p:nvPr/>
          </p:nvSpPr>
          <p:spPr>
            <a:xfrm>
              <a:off x="2333788" y="1446332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Annual </a:t>
              </a: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d</a:t>
              </a: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ata </a:t>
              </a: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p</a:t>
              </a: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ublication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4" name="Google Shape;134;p23"/>
            <p:cNvSpPr/>
            <p:nvPr/>
          </p:nvSpPr>
          <p:spPr>
            <a:xfrm>
              <a:off x="5978579" y="2257750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Complete </a:t>
              </a: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68</a:t>
              </a: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 Expiry Health Checks</a:t>
              </a: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 covering 77 projects</a:t>
              </a: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5" name="Google Shape;135;p23"/>
            <p:cNvSpPr/>
            <p:nvPr/>
          </p:nvSpPr>
          <p:spPr>
            <a:xfrm>
              <a:off x="5978616" y="2954641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EHC refresh &amp; learnings report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6" name="Google Shape;136;p23"/>
            <p:cNvSpPr/>
            <p:nvPr/>
          </p:nvSpPr>
          <p:spPr>
            <a:xfrm>
              <a:off x="5978616" y="2610426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4CC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Complete Asset Condition Playbook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7" name="Google Shape;137;p23"/>
            <p:cNvSpPr/>
            <p:nvPr/>
          </p:nvSpPr>
          <p:spPr>
            <a:xfrm>
              <a:off x="5978579" y="3783732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Complete 5-7 OPHCs</a:t>
              </a:r>
              <a:endParaRPr sz="800"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5978578" y="4248340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Contract management guidance and tools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39" name="Google Shape;139;p23"/>
            <p:cNvSpPr/>
            <p:nvPr/>
          </p:nvSpPr>
          <p:spPr>
            <a:xfrm>
              <a:off x="904765" y="2261956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Facilitated PFI contract expiry courses</a:t>
              </a:r>
              <a:endParaRPr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40" name="Google Shape;140;p23"/>
            <p:cNvSpPr/>
            <p:nvPr/>
          </p:nvSpPr>
          <p:spPr>
            <a:xfrm>
              <a:off x="899350" y="2607462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Contract </a:t>
              </a: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m</a:t>
              </a: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anagement e-learning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41" name="Google Shape;141;p23"/>
            <p:cNvSpPr/>
            <p:nvPr/>
          </p:nvSpPr>
          <p:spPr>
            <a:xfrm>
              <a:off x="904802" y="2958847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SRO / senior official PFI learning pack </a:t>
              </a:r>
              <a:endParaRPr i="0" sz="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42" name="Google Shape;142;p23"/>
            <p:cNvSpPr/>
            <p:nvPr/>
          </p:nvSpPr>
          <p:spPr>
            <a:xfrm>
              <a:off x="904765" y="3549830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LG engagement and communication </a:t>
              </a:r>
              <a:endParaRPr sz="800"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43" name="Google Shape;143;p23"/>
            <p:cNvSpPr/>
            <p:nvPr/>
          </p:nvSpPr>
          <p:spPr>
            <a:xfrm>
              <a:off x="904752" y="3782116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PFI expert advice</a:t>
              </a:r>
              <a:endParaRPr sz="800"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44" name="Google Shape;144;p23"/>
            <p:cNvSpPr/>
            <p:nvPr/>
          </p:nvSpPr>
          <p:spPr>
            <a:xfrm>
              <a:off x="904802" y="4246721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Advice &amp; support system</a:t>
              </a:r>
              <a:endParaRPr sz="800"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45" name="Google Shape;145;p23"/>
            <p:cNvSpPr/>
            <p:nvPr/>
          </p:nvSpPr>
          <p:spPr>
            <a:xfrm>
              <a:off x="904802" y="4014426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Policy, Classification &amp; HMT Approvals</a:t>
              </a:r>
              <a:endParaRPr sz="800"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46" name="Google Shape;146;p23"/>
            <p:cNvSpPr/>
            <p:nvPr/>
          </p:nvSpPr>
          <p:spPr>
            <a:xfrm>
              <a:off x="2834068" y="3551552"/>
              <a:ext cx="167100" cy="927900"/>
            </a:xfrm>
            <a:prstGeom prst="rightBrace">
              <a:avLst>
                <a:gd fmla="val 50000" name="adj1"/>
                <a:gd fmla="val 50000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3"/>
            <p:cNvSpPr/>
            <p:nvPr/>
          </p:nvSpPr>
          <p:spPr>
            <a:xfrm>
              <a:off x="2834068" y="2254072"/>
              <a:ext cx="167100" cy="927900"/>
            </a:xfrm>
            <a:prstGeom prst="rightBrace">
              <a:avLst>
                <a:gd fmla="val 50000" name="adj1"/>
                <a:gd fmla="val 50000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3"/>
            <p:cNvSpPr/>
            <p:nvPr/>
          </p:nvSpPr>
          <p:spPr>
            <a:xfrm rot="10800000">
              <a:off x="5811466" y="2254133"/>
              <a:ext cx="167100" cy="927900"/>
            </a:xfrm>
            <a:prstGeom prst="rightBrace">
              <a:avLst>
                <a:gd fmla="val 50000" name="adj1"/>
                <a:gd fmla="val 50000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3"/>
            <p:cNvSpPr/>
            <p:nvPr/>
          </p:nvSpPr>
          <p:spPr>
            <a:xfrm rot="10800000">
              <a:off x="5810899" y="3783580"/>
              <a:ext cx="123900" cy="663300"/>
            </a:xfrm>
            <a:prstGeom prst="rightBrace">
              <a:avLst>
                <a:gd fmla="val 50000" name="adj1"/>
                <a:gd fmla="val 50000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 rot="5400000">
              <a:off x="4327613" y="1500017"/>
              <a:ext cx="157500" cy="986100"/>
            </a:xfrm>
            <a:prstGeom prst="rightBrace">
              <a:avLst>
                <a:gd fmla="val 50000" name="adj1"/>
                <a:gd fmla="val 50000" name="adj2"/>
              </a:avLst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3"/>
            <p:cNvSpPr/>
            <p:nvPr/>
          </p:nvSpPr>
          <p:spPr>
            <a:xfrm>
              <a:off x="4685833" y="2556392"/>
              <a:ext cx="1125600" cy="336000"/>
            </a:xfrm>
            <a:prstGeom prst="roundRect">
              <a:avLst>
                <a:gd fmla="val 50000" name="adj"/>
              </a:avLst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i="0" lang="en-GB" sz="800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Project 1: Contract Expiry</a:t>
              </a:r>
              <a:endParaRPr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52" name="Google Shape;152;p23"/>
            <p:cNvSpPr/>
            <p:nvPr/>
          </p:nvSpPr>
          <p:spPr>
            <a:xfrm>
              <a:off x="4685733" y="3847570"/>
              <a:ext cx="1125600" cy="502500"/>
            </a:xfrm>
            <a:prstGeom prst="roundRect">
              <a:avLst>
                <a:gd fmla="val 50000" name="adj"/>
              </a:avLst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50"/>
                <a:buFont typeface="Arial"/>
                <a:buNone/>
              </a:pPr>
              <a:r>
                <a:rPr i="0" lang="en-GB" sz="800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Project 2: Improving Operational Performance</a:t>
              </a:r>
              <a:endParaRPr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53" name="Google Shape;153;p23"/>
            <p:cNvSpPr/>
            <p:nvPr/>
          </p:nvSpPr>
          <p:spPr>
            <a:xfrm>
              <a:off x="3791058" y="2078959"/>
              <a:ext cx="1219800" cy="336000"/>
            </a:xfrm>
            <a:prstGeom prst="roundRect">
              <a:avLst>
                <a:gd fmla="val 50000" name="adj"/>
              </a:avLst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i="0" lang="en-GB" sz="800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Programme Level</a:t>
              </a:r>
              <a:endParaRPr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54" name="Google Shape;154;p23"/>
            <p:cNvSpPr/>
            <p:nvPr/>
          </p:nvSpPr>
          <p:spPr>
            <a:xfrm>
              <a:off x="3001367" y="3847570"/>
              <a:ext cx="1125600" cy="336000"/>
            </a:xfrm>
            <a:prstGeom prst="roundRect">
              <a:avLst>
                <a:gd fmla="val 50000" name="adj"/>
              </a:avLst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i="0" lang="en-GB" sz="800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Project 4: Expert Advice &amp; Support</a:t>
              </a:r>
              <a:endParaRPr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55" name="Google Shape;155;p23"/>
            <p:cNvSpPr/>
            <p:nvPr/>
          </p:nvSpPr>
          <p:spPr>
            <a:xfrm>
              <a:off x="3001367" y="2550090"/>
              <a:ext cx="1125600" cy="336000"/>
            </a:xfrm>
            <a:prstGeom prst="roundRect">
              <a:avLst>
                <a:gd fmla="val 50000" name="adj"/>
              </a:avLst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i="0" lang="en-GB" sz="800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Project 3: Building Capability</a:t>
              </a:r>
              <a:endParaRPr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56" name="Google Shape;156;p23"/>
            <p:cNvSpPr/>
            <p:nvPr/>
          </p:nvSpPr>
          <p:spPr>
            <a:xfrm>
              <a:off x="3891437" y="3189049"/>
              <a:ext cx="1029900" cy="361800"/>
            </a:xfrm>
            <a:prstGeom prst="roundRect">
              <a:avLst>
                <a:gd fmla="val 50000" name="adj"/>
              </a:avLst>
            </a:prstGeom>
            <a:solidFill>
              <a:srgbClr val="0B539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GB" sz="800" u="none" cap="none" strike="noStrike">
                  <a:solidFill>
                    <a:srgbClr val="FFFFFF"/>
                  </a:solidFill>
                  <a:latin typeface="Barlow"/>
                  <a:ea typeface="Barlow"/>
                  <a:cs typeface="Barlow"/>
                  <a:sym typeface="Barlow"/>
                </a:rPr>
                <a:t>PFI Contract Management Programme</a:t>
              </a:r>
              <a:endParaRPr b="1" i="0" sz="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cxnSp>
          <p:nvCxnSpPr>
            <p:cNvPr id="157" name="Google Shape;157;p23"/>
            <p:cNvCxnSpPr>
              <a:stCxn id="156" idx="0"/>
              <a:endCxn id="153" idx="2"/>
            </p:cNvCxnSpPr>
            <p:nvPr/>
          </p:nvCxnSpPr>
          <p:spPr>
            <a:xfrm rot="10800000">
              <a:off x="4400987" y="2415049"/>
              <a:ext cx="5400" cy="774000"/>
            </a:xfrm>
            <a:prstGeom prst="straightConnector1">
              <a:avLst/>
            </a:prstGeom>
            <a:noFill/>
            <a:ln cap="flat" cmpd="sng" w="9525">
              <a:solidFill>
                <a:srgbClr val="0A406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58" name="Google Shape;158;p23"/>
            <p:cNvCxnSpPr>
              <a:stCxn id="156" idx="0"/>
              <a:endCxn id="151" idx="2"/>
            </p:cNvCxnSpPr>
            <p:nvPr/>
          </p:nvCxnSpPr>
          <p:spPr>
            <a:xfrm rot="-5400000">
              <a:off x="4679087" y="2619649"/>
              <a:ext cx="296700" cy="842100"/>
            </a:xfrm>
            <a:prstGeom prst="bentConnector3">
              <a:avLst>
                <a:gd fmla="val 50024" name="adj1"/>
              </a:avLst>
            </a:prstGeom>
            <a:noFill/>
            <a:ln cap="flat" cmpd="sng" w="9525">
              <a:solidFill>
                <a:srgbClr val="0A406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59" name="Google Shape;159;p23"/>
            <p:cNvCxnSpPr>
              <a:stCxn id="156" idx="0"/>
              <a:endCxn id="155" idx="2"/>
            </p:cNvCxnSpPr>
            <p:nvPr/>
          </p:nvCxnSpPr>
          <p:spPr>
            <a:xfrm flipH="1" rot="5400000">
              <a:off x="3833837" y="2616499"/>
              <a:ext cx="303000" cy="842100"/>
            </a:xfrm>
            <a:prstGeom prst="bentConnector3">
              <a:avLst>
                <a:gd fmla="val 49996" name="adj1"/>
              </a:avLst>
            </a:prstGeom>
            <a:noFill/>
            <a:ln cap="flat" cmpd="sng" w="9525">
              <a:solidFill>
                <a:srgbClr val="0A406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60" name="Google Shape;160;p23"/>
            <p:cNvCxnSpPr>
              <a:stCxn id="156" idx="2"/>
              <a:endCxn id="152" idx="0"/>
            </p:cNvCxnSpPr>
            <p:nvPr/>
          </p:nvCxnSpPr>
          <p:spPr>
            <a:xfrm flipH="1" rot="-5400000">
              <a:off x="4679087" y="3278149"/>
              <a:ext cx="296700" cy="842100"/>
            </a:xfrm>
            <a:prstGeom prst="bentConnector3">
              <a:avLst>
                <a:gd fmla="val 49976" name="adj1"/>
              </a:avLst>
            </a:prstGeom>
            <a:noFill/>
            <a:ln cap="flat" cmpd="sng" w="9525">
              <a:solidFill>
                <a:srgbClr val="0A406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61" name="Google Shape;161;p23"/>
            <p:cNvCxnSpPr>
              <a:stCxn id="156" idx="2"/>
              <a:endCxn id="154" idx="0"/>
            </p:cNvCxnSpPr>
            <p:nvPr/>
          </p:nvCxnSpPr>
          <p:spPr>
            <a:xfrm rot="5400000">
              <a:off x="3836987" y="3278149"/>
              <a:ext cx="296700" cy="842100"/>
            </a:xfrm>
            <a:prstGeom prst="bentConnector3">
              <a:avLst>
                <a:gd fmla="val 49976" name="adj1"/>
              </a:avLst>
            </a:prstGeom>
            <a:noFill/>
            <a:ln cap="flat" cmpd="sng" w="9525">
              <a:solidFill>
                <a:srgbClr val="0A4061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62" name="Google Shape;162;p23"/>
            <p:cNvSpPr/>
            <p:nvPr/>
          </p:nvSpPr>
          <p:spPr>
            <a:xfrm>
              <a:off x="2326618" y="981702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Carbon Net Zero guidance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63" name="Google Shape;163;p23"/>
            <p:cNvSpPr/>
            <p:nvPr/>
          </p:nvSpPr>
          <p:spPr>
            <a:xfrm>
              <a:off x="4367391" y="1204746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4CC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Distressed projects g</a:t>
              </a:r>
              <a:r>
                <a:rPr i="0" lang="en-GB" sz="8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uidance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64" name="Google Shape;164;p23"/>
            <p:cNvSpPr/>
            <p:nvPr/>
          </p:nvSpPr>
          <p:spPr>
            <a:xfrm>
              <a:off x="4367441" y="1669351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4CC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Future services guidance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65" name="Google Shape;165;p23"/>
            <p:cNvSpPr/>
            <p:nvPr/>
          </p:nvSpPr>
          <p:spPr>
            <a:xfrm>
              <a:off x="4367441" y="1437055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FFF2CC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White Fraiser recommendations response and implementation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166" name="Google Shape;166;p23"/>
            <p:cNvSpPr/>
            <p:nvPr/>
          </p:nvSpPr>
          <p:spPr>
            <a:xfrm>
              <a:off x="4360271" y="972425"/>
              <a:ext cx="1929300" cy="215100"/>
            </a:xfrm>
            <a:prstGeom prst="roundRect">
              <a:avLst>
                <a:gd fmla="val 16667" name="adj"/>
              </a:avLst>
            </a:prstGeom>
            <a:solidFill>
              <a:srgbClr val="D9EAD3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-GB" sz="800">
                  <a:latin typeface="Barlow"/>
                  <a:ea typeface="Barlow"/>
                  <a:cs typeface="Barlow"/>
                  <a:sym typeface="Barlow"/>
                </a:rPr>
                <a:t>Asset Condition surveys (3 to 6)</a:t>
              </a:r>
              <a:endParaRPr i="0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/>
          <p:nvPr>
            <p:ph type="title"/>
          </p:nvPr>
        </p:nvSpPr>
        <p:spPr>
          <a:xfrm>
            <a:off x="311700" y="213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50"/>
              <a:t>Real Operational Challenges</a:t>
            </a:r>
            <a:endParaRPr sz="305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5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50"/>
          </a:p>
        </p:txBody>
      </p:sp>
      <p:sp>
        <p:nvSpPr>
          <p:cNvPr id="172" name="Google Shape;17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GB"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4"/>
          <p:cNvSpPr/>
          <p:nvPr/>
        </p:nvSpPr>
        <p:spPr>
          <a:xfrm>
            <a:off x="550011" y="940002"/>
            <a:ext cx="7904700" cy="3488400"/>
          </a:xfrm>
          <a:prstGeom prst="rect">
            <a:avLst/>
          </a:prstGeom>
          <a:solidFill>
            <a:srgbClr val="D0ECF4"/>
          </a:solidFill>
          <a:ln>
            <a:noFill/>
          </a:ln>
        </p:spPr>
        <p:txBody>
          <a:bodyPr anchorCtr="0" anchor="t" bIns="72000" lIns="72000" spcFirstLastPara="1" rIns="72000" wrap="square" tIns="72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4"/>
          <p:cNvSpPr txBox="1"/>
          <p:nvPr/>
        </p:nvSpPr>
        <p:spPr>
          <a:xfrm>
            <a:off x="5607950" y="940000"/>
            <a:ext cx="2847600" cy="16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72000" spcFirstLastPara="1" rIns="36000" wrap="square" tIns="72000">
            <a:spAutoFit/>
          </a:bodyPr>
          <a:lstStyle/>
          <a:p>
            <a:pPr indent="-168275" lvl="0" marL="177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3A3838"/>
                </a:solidFill>
                <a:latin typeface="Barlow"/>
                <a:ea typeface="Barlow"/>
                <a:cs typeface="Barlow"/>
                <a:sym typeface="Barlow"/>
              </a:rPr>
              <a:t>Public sector budgets under pressure. Private sector perception that authorities are using aggressive contract management to reduce PFI liabilities</a:t>
            </a:r>
            <a:endParaRPr sz="950">
              <a:latin typeface="Barlow"/>
              <a:ea typeface="Barlow"/>
              <a:cs typeface="Barlow"/>
              <a:sym typeface="Barlow"/>
            </a:endParaRPr>
          </a:p>
          <a:p>
            <a:pPr indent="-168275" lvl="0" marL="177800" marR="0" rtl="0" algn="l">
              <a:spcBef>
                <a:spcPts val="300"/>
              </a:spcBef>
              <a:spcAft>
                <a:spcPts val="0"/>
              </a:spcAft>
              <a:buClr>
                <a:srgbClr val="3A3838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3A3838"/>
                </a:solidFill>
                <a:latin typeface="Barlow"/>
                <a:ea typeface="Barlow"/>
                <a:cs typeface="Barlow"/>
                <a:sym typeface="Barlow"/>
              </a:rPr>
              <a:t>Public sector frustration at failure by private sector to address defects and performance issues </a:t>
            </a:r>
            <a:endParaRPr sz="550">
              <a:solidFill>
                <a:srgbClr val="3A3838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1" lang="en-GB" sz="950">
                <a:solidFill>
                  <a:srgbClr val="121C6A"/>
                </a:solidFill>
                <a:latin typeface="Barlow"/>
                <a:ea typeface="Barlow"/>
                <a:cs typeface="Barlow"/>
                <a:sym typeface="Barlow"/>
              </a:rPr>
              <a:t>“Without intervention..the current trend towards increased disputes and deteriorating relationships [will] accelerate” (White Fraiser Report)</a:t>
            </a:r>
            <a:endParaRPr b="1" i="0" sz="950" u="none" cap="none" strike="noStrike">
              <a:solidFill>
                <a:srgbClr val="121C6A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5" name="Google Shape;175;p24"/>
          <p:cNvSpPr txBox="1"/>
          <p:nvPr/>
        </p:nvSpPr>
        <p:spPr>
          <a:xfrm>
            <a:off x="550010" y="940000"/>
            <a:ext cx="2847600" cy="17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72000" spcFirstLastPara="1" rIns="36000" wrap="square" tIns="72000">
            <a:spAutoFit/>
          </a:bodyPr>
          <a:lstStyle/>
          <a:p>
            <a:pPr indent="-171450" lvl="0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3A3838"/>
                </a:solidFill>
                <a:latin typeface="Barlow"/>
                <a:ea typeface="Barlow"/>
                <a:cs typeface="Barlow"/>
                <a:sym typeface="Barlow"/>
              </a:rPr>
              <a:t>Significant construction defects and compliance issues being identified (e.g. fire-safety, ventilation and cladding)</a:t>
            </a:r>
            <a:endParaRPr sz="950">
              <a:latin typeface="Barlow"/>
              <a:ea typeface="Barlow"/>
              <a:cs typeface="Barlow"/>
              <a:sym typeface="Barlow"/>
            </a:endParaRPr>
          </a:p>
          <a:p>
            <a:pPr indent="-171450" lvl="0" marL="18097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3A3838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3A3838"/>
                </a:solidFill>
                <a:latin typeface="Barlow"/>
                <a:ea typeface="Barlow"/>
                <a:cs typeface="Barlow"/>
                <a:sym typeface="Barlow"/>
              </a:rPr>
              <a:t>Most projects are outside of the original construction contractor’s liability period, therefore rectification liabilities often sit with thinly capitalised SPVs</a:t>
            </a:r>
            <a:endParaRPr sz="950"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en-GB" sz="950">
                <a:solidFill>
                  <a:srgbClr val="121C6A"/>
                </a:solidFill>
                <a:latin typeface="Barlow"/>
                <a:ea typeface="Barlow"/>
                <a:cs typeface="Barlow"/>
                <a:sym typeface="Barlow"/>
              </a:rPr>
              <a:t>Example: a PFI hospital with rectification costs  equivalent to c.50% of the original build cost (£200m+)</a:t>
            </a:r>
            <a:endParaRPr b="1" sz="950">
              <a:solidFill>
                <a:srgbClr val="121C6A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107950" lvl="0" marL="177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i="0" sz="950" u="none" cap="none" strike="noStrike">
              <a:solidFill>
                <a:srgbClr val="000000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6" name="Google Shape;176;p24"/>
          <p:cNvSpPr txBox="1"/>
          <p:nvPr/>
        </p:nvSpPr>
        <p:spPr>
          <a:xfrm>
            <a:off x="5724086" y="2714075"/>
            <a:ext cx="2730900" cy="161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72000" spcFirstLastPara="1" rIns="36000" wrap="square" tIns="72000">
            <a:spAutoFit/>
          </a:bodyPr>
          <a:lstStyle/>
          <a:p>
            <a:pPr indent="-168275" lvl="0" marL="177800" marR="0" rtl="0" algn="l"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3A3838"/>
                </a:solidFill>
                <a:latin typeface="Barlow"/>
                <a:ea typeface="Barlow"/>
                <a:cs typeface="Barlow"/>
                <a:sym typeface="Barlow"/>
              </a:rPr>
              <a:t>Under-resourcing of contract management on all sides. </a:t>
            </a:r>
            <a:endParaRPr sz="950">
              <a:solidFill>
                <a:srgbClr val="3A3838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168275" lvl="0" marL="177800" marR="0" rtl="0" algn="l"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3A3838"/>
                </a:solidFill>
                <a:latin typeface="Barlow"/>
                <a:ea typeface="Barlow"/>
                <a:cs typeface="Barlow"/>
                <a:sym typeface="Barlow"/>
              </a:rPr>
              <a:t>FM providers report difficulty in in hiring and retaining staff with the right skills and capabilities, especially for “toxic” contracts</a:t>
            </a:r>
            <a:endParaRPr sz="950"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1" lang="en-GB" sz="950">
                <a:solidFill>
                  <a:srgbClr val="121C6A"/>
                </a:solidFill>
                <a:latin typeface="Barlow"/>
                <a:ea typeface="Barlow"/>
                <a:cs typeface="Barlow"/>
                <a:sym typeface="Barlow"/>
              </a:rPr>
              <a:t>“30% of [contracting authorities] in our survey anticipate not having enough staff to manage the expiry process” (NAO: Managing PFI assets and services as contracts end)</a:t>
            </a:r>
            <a:endParaRPr b="1" sz="950">
              <a:solidFill>
                <a:srgbClr val="121C6A"/>
              </a:solidFill>
              <a:latin typeface="Barlow"/>
              <a:ea typeface="Barlow"/>
              <a:cs typeface="Barlow"/>
              <a:sym typeface="Barlow"/>
            </a:endParaRPr>
          </a:p>
          <a:p>
            <a:pPr indent="-107950" lvl="0" marL="177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i="0" sz="950" u="none" cap="none" strike="noStrike">
              <a:solidFill>
                <a:srgbClr val="3A3838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7" name="Google Shape;177;p24"/>
          <p:cNvSpPr txBox="1"/>
          <p:nvPr/>
        </p:nvSpPr>
        <p:spPr>
          <a:xfrm>
            <a:off x="550000" y="2714075"/>
            <a:ext cx="2975100" cy="165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72000" spcFirstLastPara="1" rIns="36000" wrap="square" tIns="72000">
            <a:spAutoFit/>
          </a:bodyPr>
          <a:lstStyle/>
          <a:p>
            <a:pPr indent="-168275" lvl="0" marL="1778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Demanding operating environments (e.g. acute hospitals operate at 100% capacity, 24/7)</a:t>
            </a:r>
            <a:r>
              <a:rPr lang="en-GB" sz="950">
                <a:latin typeface="Barlow"/>
                <a:ea typeface="Barlow"/>
                <a:cs typeface="Barlow"/>
                <a:sym typeface="Barlow"/>
              </a:rPr>
              <a:t> have challenged FM service providers</a:t>
            </a:r>
            <a:endParaRPr sz="950">
              <a:latin typeface="Barlow"/>
              <a:ea typeface="Barlow"/>
              <a:cs typeface="Barlow"/>
              <a:sym typeface="Barlow"/>
            </a:endParaRPr>
          </a:p>
          <a:p>
            <a:pPr indent="-168275" lvl="0" marL="177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Historic under-reporting of performance issues by private sector </a:t>
            </a:r>
            <a:r>
              <a:rPr lang="en-GB" sz="950">
                <a:latin typeface="Barlow"/>
                <a:ea typeface="Barlow"/>
                <a:cs typeface="Barlow"/>
                <a:sym typeface="Barlow"/>
              </a:rPr>
              <a:t>and lack of public sector monitoring</a:t>
            </a:r>
            <a:endParaRPr sz="950">
              <a:latin typeface="Barlow"/>
              <a:ea typeface="Barlow"/>
              <a:cs typeface="Barlow"/>
              <a:sym typeface="Barlow"/>
            </a:endParaRPr>
          </a:p>
          <a:p>
            <a:pPr indent="-168275" lvl="0" marL="177800" marR="0" rtl="0" algn="l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Barlow"/>
              <a:buChar char="•"/>
            </a:pPr>
            <a:r>
              <a:rPr lang="en-GB" sz="950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Complex contractual relationships, with multiple parties  </a:t>
            </a:r>
            <a:endParaRPr sz="950">
              <a:latin typeface="Barlow"/>
              <a:ea typeface="Barlow"/>
              <a:cs typeface="Barlow"/>
              <a:sym typeface="Barlow"/>
            </a:endParaRPr>
          </a:p>
          <a:p>
            <a:pPr indent="0" lvl="0" marL="0" marR="0" rtl="0" algn="l">
              <a:spcBef>
                <a:spcPts val="300"/>
              </a:spcBef>
              <a:spcAft>
                <a:spcPts val="0"/>
              </a:spcAft>
              <a:buNone/>
            </a:pPr>
            <a:r>
              <a:rPr b="1" lang="en-GB" sz="950">
                <a:solidFill>
                  <a:srgbClr val="121C6A"/>
                </a:solidFill>
                <a:latin typeface="Barlow"/>
                <a:ea typeface="Barlow"/>
                <a:cs typeface="Barlow"/>
                <a:sym typeface="Barlow"/>
              </a:rPr>
              <a:t>Example: </a:t>
            </a:r>
            <a:r>
              <a:rPr b="1" lang="en-GB" sz="950">
                <a:solidFill>
                  <a:srgbClr val="121C6A"/>
                </a:solidFill>
                <a:latin typeface="Barlow"/>
                <a:ea typeface="Barlow"/>
                <a:cs typeface="Barlow"/>
                <a:sym typeface="Barlow"/>
              </a:rPr>
              <a:t>a small NHS Trust paying £1m per year for 24/7 ‘fire walkers’ to mitigate fire risks and keep wards open</a:t>
            </a:r>
            <a:endParaRPr b="1" sz="950">
              <a:solidFill>
                <a:srgbClr val="121C6A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8" name="Google Shape;178;p24"/>
          <p:cNvSpPr/>
          <p:nvPr/>
        </p:nvSpPr>
        <p:spPr>
          <a:xfrm>
            <a:off x="3315289" y="1522117"/>
            <a:ext cx="2374500" cy="2324400"/>
          </a:xfrm>
          <a:prstGeom prst="ellipse">
            <a:avLst/>
          </a:prstGeom>
          <a:solidFill>
            <a:srgbClr val="1F497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4472C4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79" name="Google Shape;179;p24"/>
          <p:cNvSpPr txBox="1"/>
          <p:nvPr/>
        </p:nvSpPr>
        <p:spPr>
          <a:xfrm>
            <a:off x="3295958" y="2314442"/>
            <a:ext cx="1073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Construction </a:t>
            </a:r>
            <a:r>
              <a:rPr b="1" i="0" lang="en-GB" sz="10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Defects </a:t>
            </a:r>
            <a:endParaRPr i="0" sz="1000" u="none" cap="none" strike="noStrike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180" name="Google Shape;180;p24"/>
          <p:cNvCxnSpPr/>
          <p:nvPr/>
        </p:nvCxnSpPr>
        <p:spPr>
          <a:xfrm rot="10800000">
            <a:off x="4502603" y="939998"/>
            <a:ext cx="0" cy="348840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1" name="Google Shape;181;p24"/>
          <p:cNvCxnSpPr/>
          <p:nvPr/>
        </p:nvCxnSpPr>
        <p:spPr>
          <a:xfrm>
            <a:off x="550011" y="2684200"/>
            <a:ext cx="7904700" cy="0"/>
          </a:xfrm>
          <a:prstGeom prst="straightConnector1">
            <a:avLst/>
          </a:prstGeom>
          <a:noFill/>
          <a:ln cap="flat" cmpd="sng" w="762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2" name="Google Shape;182;p24"/>
          <p:cNvSpPr txBox="1"/>
          <p:nvPr/>
        </p:nvSpPr>
        <p:spPr>
          <a:xfrm>
            <a:off x="4621112" y="2318550"/>
            <a:ext cx="976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0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Behaviours &amp; Disputes</a:t>
            </a:r>
            <a:endParaRPr i="0" sz="1000" u="none" cap="none" strike="noStrike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83" name="Google Shape;183;p24"/>
          <p:cNvSpPr txBox="1"/>
          <p:nvPr/>
        </p:nvSpPr>
        <p:spPr>
          <a:xfrm>
            <a:off x="3358060" y="2734461"/>
            <a:ext cx="1024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Service  </a:t>
            </a:r>
            <a:r>
              <a:rPr b="1" i="0" lang="en-GB" sz="10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Fail</a:t>
            </a:r>
            <a:r>
              <a:rPr b="1" lang="en-GB" sz="1000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ures</a:t>
            </a:r>
            <a:endParaRPr i="0" sz="1000" u="none" cap="none" strike="noStrike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184" name="Google Shape;184;p24"/>
          <p:cNvSpPr txBox="1"/>
          <p:nvPr/>
        </p:nvSpPr>
        <p:spPr>
          <a:xfrm>
            <a:off x="4637423" y="2733398"/>
            <a:ext cx="976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0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Resourcing &amp; Skills</a:t>
            </a:r>
            <a:endParaRPr i="0" sz="1000" u="none" cap="none" strike="noStrike">
              <a:solidFill>
                <a:srgbClr val="FFFFFF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7635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5"/>
          <p:cNvSpPr txBox="1"/>
          <p:nvPr/>
        </p:nvSpPr>
        <p:spPr>
          <a:xfrm>
            <a:off x="1616400" y="734575"/>
            <a:ext cx="6447000" cy="6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1"/>
                </a:solidFill>
              </a:rPr>
              <a:t>What would help you post event ?</a:t>
            </a:r>
            <a:endParaRPr b="1" sz="2400">
              <a:solidFill>
                <a:schemeClr val="dk1"/>
              </a:solidFill>
            </a:endParaRPr>
          </a:p>
        </p:txBody>
      </p:sp>
      <p:sp>
        <p:nvSpPr>
          <p:cNvPr id="191" name="Google Shape;191;p25"/>
          <p:cNvSpPr txBox="1"/>
          <p:nvPr/>
        </p:nvSpPr>
        <p:spPr>
          <a:xfrm>
            <a:off x="3256200" y="1070875"/>
            <a:ext cx="3167400" cy="3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2" name="Google Shape;192;p25"/>
          <p:cNvSpPr txBox="1"/>
          <p:nvPr/>
        </p:nvSpPr>
        <p:spPr>
          <a:xfrm>
            <a:off x="3417300" y="1768150"/>
            <a:ext cx="28452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3" name="Google Shape;193;p25"/>
          <p:cNvSpPr txBox="1"/>
          <p:nvPr/>
        </p:nvSpPr>
        <p:spPr>
          <a:xfrm>
            <a:off x="2583500" y="2430425"/>
            <a:ext cx="5550000" cy="3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4" name="Google Shape;194;p25"/>
          <p:cNvSpPr txBox="1"/>
          <p:nvPr/>
        </p:nvSpPr>
        <p:spPr>
          <a:xfrm>
            <a:off x="2828738" y="2971763"/>
            <a:ext cx="44148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5" name="Google Shape;195;p25"/>
          <p:cNvSpPr txBox="1"/>
          <p:nvPr/>
        </p:nvSpPr>
        <p:spPr>
          <a:xfrm>
            <a:off x="8455700" y="1649100"/>
            <a:ext cx="914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graphicFrame>
        <p:nvGraphicFramePr>
          <p:cNvPr id="196" name="Google Shape;196;p25"/>
          <p:cNvGraphicFramePr/>
          <p:nvPr/>
        </p:nvGraphicFramePr>
        <p:xfrm>
          <a:off x="428550" y="1649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{8F95A0DF-C1E5-43C8-913E-7EC53A7C2A9B}</a:tableStyleId>
              </a:tblPr>
              <a:tblGrid>
                <a:gridCol w="4411350"/>
                <a:gridCol w="4411350"/>
              </a:tblGrid>
              <a:tr h="596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100"/>
                        <a:t>IPA</a:t>
                      </a:r>
                      <a:endParaRPr b="1" sz="2100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2100"/>
                        <a:t>IHEEM</a:t>
                      </a:r>
                      <a:endParaRPr b="1" sz="2100"/>
                    </a:p>
                  </a:txBody>
                  <a:tcPr marT="91425" marB="91425" marR="91425" marL="91425">
                    <a:solidFill>
                      <a:srgbClr val="A4C2F4"/>
                    </a:solidFill>
                  </a:tcPr>
                </a:tc>
              </a:tr>
              <a:tr h="4521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GB"/>
                        <a:t>Provide </a:t>
                      </a:r>
                      <a:r>
                        <a:rPr lang="en-GB"/>
                        <a:t>list</a:t>
                      </a:r>
                      <a:r>
                        <a:rPr lang="en-GB"/>
                        <a:t> of contacts for NHSE Regional Team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GB"/>
                        <a:t>Direction to free available training from GCF and IPA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GB"/>
                        <a:t>Reach out for volunteers to review new guidance material and test new toolkits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GB"/>
                        <a:t>FAQ to go for help by subject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GB"/>
                        <a:t>Send post event evaluation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AutoNum type="arabicPeriod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Joint IHEEM /NHSE local workshops for PFI and capital projects </a:t>
                      </a:r>
                      <a:endParaRPr/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1919" y="0"/>
            <a:ext cx="594016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311700" y="1672850"/>
            <a:ext cx="8520600" cy="31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871"/>
              <a:t>Branch Update</a:t>
            </a:r>
            <a:endParaRPr b="1" sz="387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Thank you for your attendance and </a:t>
            </a:r>
            <a:r>
              <a:rPr lang="en-GB" sz="4195"/>
              <a:t>welcome</a:t>
            </a:r>
            <a:r>
              <a:rPr lang="en-GB" sz="4195"/>
              <a:t> to new members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Next Event 18/12/24 - Capsticks or Dudley Institute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MMUH tour now January - date to follow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Login to watch timelapse for MMUH available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Looking for comms to HEJ 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Whatsapp Communities - Set up in Nov 24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Promoting membership to SMEs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Bring a friend to meetings </a:t>
            </a:r>
            <a:endParaRPr sz="4195"/>
          </a:p>
          <a:p>
            <a:pPr indent="-33515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Coaching and Mentoring </a:t>
            </a:r>
            <a:endParaRPr sz="4195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95"/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95300"/>
            <a:ext cx="1673050" cy="90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idx="1" type="subTitle"/>
          </p:nvPr>
        </p:nvSpPr>
        <p:spPr>
          <a:xfrm>
            <a:off x="311700" y="1672850"/>
            <a:ext cx="8520600" cy="29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871"/>
              <a:t>National </a:t>
            </a:r>
            <a:r>
              <a:rPr b="1" lang="en-GB" sz="3871"/>
              <a:t>Update</a:t>
            </a:r>
            <a:endParaRPr b="1" sz="387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/>
          </a:p>
          <a:p>
            <a:pPr indent="-37511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Attendance to National Conference and will </a:t>
            </a:r>
            <a:r>
              <a:rPr lang="en-GB" sz="4195"/>
              <a:t>circulate</a:t>
            </a:r>
            <a:r>
              <a:rPr lang="en-GB" sz="4195"/>
              <a:t> the media pack </a:t>
            </a:r>
            <a:endParaRPr sz="4195"/>
          </a:p>
          <a:p>
            <a:pPr indent="-37511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Conference talks to Branch /National level</a:t>
            </a:r>
            <a:endParaRPr sz="4195"/>
          </a:p>
          <a:p>
            <a:pPr indent="-37511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IHEEM website updated for our branch and is a great source of info</a:t>
            </a:r>
            <a:endParaRPr sz="4195"/>
          </a:p>
          <a:p>
            <a:pPr indent="-375118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-GB" sz="4195"/>
              <a:t>Claire/Andy - any update </a:t>
            </a:r>
            <a:endParaRPr sz="4195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95"/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95300"/>
            <a:ext cx="1673050" cy="90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ctrTitle"/>
          </p:nvPr>
        </p:nvSpPr>
        <p:spPr>
          <a:xfrm>
            <a:off x="623400" y="558275"/>
            <a:ext cx="8520600" cy="144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Introductions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88"/>
              <a:t>IPA Midlands Professional Networks Community</a:t>
            </a:r>
            <a:r>
              <a:rPr b="1" lang="en-GB" sz="4866"/>
              <a:t> </a:t>
            </a:r>
            <a:endParaRPr b="1" sz="4866"/>
          </a:p>
        </p:txBody>
      </p:sp>
      <p:sp>
        <p:nvSpPr>
          <p:cNvPr id="88" name="Google Shape;88;p18"/>
          <p:cNvSpPr txBox="1"/>
          <p:nvPr>
            <p:ph idx="1" type="subTitle"/>
          </p:nvPr>
        </p:nvSpPr>
        <p:spPr>
          <a:xfrm>
            <a:off x="525300" y="2161425"/>
            <a:ext cx="8520600" cy="12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894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40"/>
              <a:buChar char="●"/>
            </a:pPr>
            <a:r>
              <a:rPr lang="en-GB" sz="2840"/>
              <a:t>Marc Stone</a:t>
            </a:r>
            <a:endParaRPr sz="2840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40"/>
          </a:p>
          <a:p>
            <a:pPr indent="-40894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40"/>
              <a:buChar char="●"/>
            </a:pPr>
            <a:r>
              <a:rPr lang="en-GB" sz="2840"/>
              <a:t>Steve Lawley</a:t>
            </a:r>
            <a:endParaRPr sz="2840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40"/>
          </a:p>
          <a:p>
            <a:pPr indent="-40894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40"/>
              <a:buChar char="●"/>
            </a:pPr>
            <a:r>
              <a:rPr lang="en-GB" sz="2840"/>
              <a:t>Nick Iliff</a:t>
            </a:r>
            <a:endParaRPr sz="2840"/>
          </a:p>
          <a:p>
            <a:pPr indent="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4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4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40"/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40"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650" y="303425"/>
            <a:ext cx="952500" cy="771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0053"/>
            <a:ext cx="9296399" cy="50231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2950"/>
            <a:ext cx="8684201" cy="5050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1"/>
          <p:cNvPicPr preferRelativeResize="0"/>
          <p:nvPr/>
        </p:nvPicPr>
        <p:blipFill rotWithShape="1">
          <a:blip r:embed="rId3">
            <a:alphaModFix/>
          </a:blip>
          <a:srcRect b="-3466" l="0" r="0" t="0"/>
          <a:stretch/>
        </p:blipFill>
        <p:spPr>
          <a:xfrm>
            <a:off x="152400" y="-50925"/>
            <a:ext cx="8991601" cy="5194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76350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2"/>
          <p:cNvSpPr txBox="1"/>
          <p:nvPr/>
        </p:nvSpPr>
        <p:spPr>
          <a:xfrm>
            <a:off x="1917725" y="340425"/>
            <a:ext cx="6447000" cy="6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chemeClr val="dk2"/>
                </a:solidFill>
              </a:rPr>
              <a:t>IPA Connection to Health PFI</a:t>
            </a:r>
            <a:endParaRPr b="1" sz="2400">
              <a:solidFill>
                <a:schemeClr val="dk2"/>
              </a:solidFill>
            </a:endParaRPr>
          </a:p>
        </p:txBody>
      </p:sp>
      <p:sp>
        <p:nvSpPr>
          <p:cNvPr id="111" name="Google Shape;111;p22"/>
          <p:cNvSpPr txBox="1"/>
          <p:nvPr/>
        </p:nvSpPr>
        <p:spPr>
          <a:xfrm>
            <a:off x="3145100" y="1460900"/>
            <a:ext cx="3167400" cy="3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IPA PFI Centre of Excellence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2" name="Google Shape;112;p22"/>
          <p:cNvSpPr txBox="1"/>
          <p:nvPr/>
        </p:nvSpPr>
        <p:spPr>
          <a:xfrm>
            <a:off x="3417300" y="1889075"/>
            <a:ext cx="2845200" cy="3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DHSC PFI Unit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3" name="Google Shape;113;p22"/>
          <p:cNvSpPr txBox="1"/>
          <p:nvPr/>
        </p:nvSpPr>
        <p:spPr>
          <a:xfrm>
            <a:off x="2261150" y="2430425"/>
            <a:ext cx="4935300" cy="3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NHSE Estates - Capital and Commercial Team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2632488" y="2971763"/>
            <a:ext cx="4414800" cy="44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NHSE Regional Team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377850" y="3485925"/>
            <a:ext cx="2924100" cy="3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   Integrated Care Boards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3816750" y="4001850"/>
            <a:ext cx="2242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2"/>
                </a:solidFill>
              </a:rPr>
              <a:t>NHS Trusts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7" name="Google Shape;117;p22"/>
          <p:cNvSpPr/>
          <p:nvPr/>
        </p:nvSpPr>
        <p:spPr>
          <a:xfrm>
            <a:off x="971725" y="1085850"/>
            <a:ext cx="855000" cy="33777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/>
        </p:nvSpPr>
        <p:spPr>
          <a:xfrm>
            <a:off x="8455700" y="1649100"/>
            <a:ext cx="914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9" name="Google Shape;119;p22"/>
          <p:cNvSpPr/>
          <p:nvPr/>
        </p:nvSpPr>
        <p:spPr>
          <a:xfrm>
            <a:off x="8049275" y="1085850"/>
            <a:ext cx="560700" cy="3377700"/>
          </a:xfrm>
          <a:prstGeom prst="upDownArrow">
            <a:avLst>
              <a:gd fmla="val 50000" name="adj1"/>
              <a:gd fmla="val 50000" name="adj2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2"/>
          <p:cNvSpPr/>
          <p:nvPr/>
        </p:nvSpPr>
        <p:spPr>
          <a:xfrm>
            <a:off x="7642850" y="1880650"/>
            <a:ext cx="308400" cy="2235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2"/>
          <p:cNvSpPr/>
          <p:nvPr/>
        </p:nvSpPr>
        <p:spPr>
          <a:xfrm>
            <a:off x="7642850" y="2571750"/>
            <a:ext cx="308400" cy="2235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2"/>
          <p:cNvSpPr/>
          <p:nvPr/>
        </p:nvSpPr>
        <p:spPr>
          <a:xfrm>
            <a:off x="7642850" y="3093000"/>
            <a:ext cx="308400" cy="2235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2"/>
          <p:cNvSpPr/>
          <p:nvPr/>
        </p:nvSpPr>
        <p:spPr>
          <a:xfrm>
            <a:off x="7642850" y="3822225"/>
            <a:ext cx="308400" cy="2235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